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handoutMasterIdLst>
    <p:handoutMasterId r:id="rId78"/>
  </p:handoutMasterIdLst>
  <p:sldIdLst>
    <p:sldId id="778" r:id="rId3"/>
    <p:sldId id="927" r:id="rId4"/>
    <p:sldId id="885" r:id="rId5"/>
    <p:sldId id="995" r:id="rId6"/>
    <p:sldId id="996" r:id="rId7"/>
    <p:sldId id="461" r:id="rId8"/>
    <p:sldId id="460" r:id="rId9"/>
    <p:sldId id="664" r:id="rId10"/>
    <p:sldId id="864" r:id="rId11"/>
    <p:sldId id="853" r:id="rId12"/>
    <p:sldId id="943" r:id="rId13"/>
    <p:sldId id="944" r:id="rId14"/>
    <p:sldId id="945" r:id="rId15"/>
    <p:sldId id="946" r:id="rId16"/>
    <p:sldId id="949" r:id="rId17"/>
    <p:sldId id="947" r:id="rId18"/>
    <p:sldId id="998" r:id="rId19"/>
    <p:sldId id="948" r:id="rId20"/>
    <p:sldId id="1005" r:id="rId21"/>
    <p:sldId id="954" r:id="rId22"/>
    <p:sldId id="901" r:id="rId23"/>
    <p:sldId id="950" r:id="rId24"/>
    <p:sldId id="951" r:id="rId25"/>
    <p:sldId id="952" r:id="rId26"/>
    <p:sldId id="953" r:id="rId27"/>
    <p:sldId id="981" r:id="rId28"/>
    <p:sldId id="1001" r:id="rId29"/>
    <p:sldId id="1002" r:id="rId30"/>
    <p:sldId id="921" r:id="rId31"/>
    <p:sldId id="994" r:id="rId32"/>
    <p:sldId id="898" r:id="rId33"/>
    <p:sldId id="928" r:id="rId34"/>
    <p:sldId id="929" r:id="rId35"/>
    <p:sldId id="997" r:id="rId36"/>
    <p:sldId id="933" r:id="rId37"/>
    <p:sldId id="934" r:id="rId38"/>
    <p:sldId id="404" r:id="rId39"/>
    <p:sldId id="408" r:id="rId40"/>
    <p:sldId id="935" r:id="rId41"/>
    <p:sldId id="743" r:id="rId42"/>
    <p:sldId id="936" r:id="rId43"/>
    <p:sldId id="937" r:id="rId44"/>
    <p:sldId id="1003" r:id="rId45"/>
    <p:sldId id="903" r:id="rId46"/>
    <p:sldId id="406" r:id="rId47"/>
    <p:sldId id="938" r:id="rId48"/>
    <p:sldId id="334" r:id="rId49"/>
    <p:sldId id="335" r:id="rId50"/>
    <p:sldId id="410" r:id="rId51"/>
    <p:sldId id="940" r:id="rId52"/>
    <p:sldId id="869" r:id="rId53"/>
    <p:sldId id="916" r:id="rId54"/>
    <p:sldId id="924" r:id="rId55"/>
    <p:sldId id="925" r:id="rId56"/>
    <p:sldId id="926" r:id="rId57"/>
    <p:sldId id="1004" r:id="rId58"/>
    <p:sldId id="884" r:id="rId59"/>
    <p:sldId id="671" r:id="rId60"/>
    <p:sldId id="672" r:id="rId61"/>
    <p:sldId id="881" r:id="rId62"/>
    <p:sldId id="674" r:id="rId63"/>
    <p:sldId id="841" r:id="rId64"/>
    <p:sldId id="915" r:id="rId65"/>
    <p:sldId id="917" r:id="rId66"/>
    <p:sldId id="1007" r:id="rId67"/>
    <p:sldId id="919" r:id="rId68"/>
    <p:sldId id="411" r:id="rId69"/>
    <p:sldId id="695" r:id="rId70"/>
    <p:sldId id="1006" r:id="rId71"/>
    <p:sldId id="661" r:id="rId72"/>
    <p:sldId id="863" r:id="rId73"/>
    <p:sldId id="473" r:id="rId74"/>
    <p:sldId id="401" r:id="rId75"/>
    <p:sldId id="402"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A4"/>
    <a:srgbClr val="004B8E"/>
    <a:srgbClr val="004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63" autoAdjust="0"/>
    <p:restoredTop sz="79318" autoAdjust="0"/>
  </p:normalViewPr>
  <p:slideViewPr>
    <p:cSldViewPr snapToGrid="0">
      <p:cViewPr varScale="1">
        <p:scale>
          <a:sx n="50" d="100"/>
          <a:sy n="50" d="100"/>
        </p:scale>
        <p:origin x="1452" y="36"/>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Alcohol Use Disorder</c:v>
                </c:pt>
              </c:strCache>
            </c:strRef>
          </c:tx>
          <c:invertIfNegative val="0"/>
          <c:cat>
            <c:strRef>
              <c:f>Sheet1!$A$2:$A$3</c:f>
              <c:strCache>
                <c:ptCount val="2"/>
                <c:pt idx="0">
                  <c:v>Public</c:v>
                </c:pt>
                <c:pt idx="1">
                  <c:v>Lawyers</c:v>
                </c:pt>
              </c:strCache>
            </c:strRef>
          </c:cat>
          <c:val>
            <c:numRef>
              <c:f>Sheet1!$B$2:$B$3</c:f>
              <c:numCache>
                <c:formatCode>0.00%</c:formatCode>
                <c:ptCount val="2"/>
                <c:pt idx="0">
                  <c:v>6.4000000000000001E-2</c:v>
                </c:pt>
                <c:pt idx="1">
                  <c:v>0.20599999999999999</c:v>
                </c:pt>
              </c:numCache>
            </c:numRef>
          </c:val>
          <c:extLst>
            <c:ext xmlns:c16="http://schemas.microsoft.com/office/drawing/2014/chart" uri="{C3380CC4-5D6E-409C-BE32-E72D297353CC}">
              <c16:uniqueId val="{00000000-8ECA-4F9A-9E5B-C5D2CD8DB04F}"/>
            </c:ext>
          </c:extLst>
        </c:ser>
        <c:ser>
          <c:idx val="1"/>
          <c:order val="1"/>
          <c:tx>
            <c:strRef>
              <c:f>Sheet1!$C$1</c:f>
              <c:strCache>
                <c:ptCount val="1"/>
                <c:pt idx="0">
                  <c:v>Depression</c:v>
                </c:pt>
              </c:strCache>
            </c:strRef>
          </c:tx>
          <c:invertIfNegative val="0"/>
          <c:cat>
            <c:strRef>
              <c:f>Sheet1!$A$2:$A$3</c:f>
              <c:strCache>
                <c:ptCount val="2"/>
                <c:pt idx="0">
                  <c:v>Public</c:v>
                </c:pt>
                <c:pt idx="1">
                  <c:v>Lawyers</c:v>
                </c:pt>
              </c:strCache>
            </c:strRef>
          </c:cat>
          <c:val>
            <c:numRef>
              <c:f>Sheet1!$C$2:$C$3</c:f>
              <c:numCache>
                <c:formatCode>0%</c:formatCode>
                <c:ptCount val="2"/>
                <c:pt idx="0" formatCode="0.00%">
                  <c:v>6.6000000000000003E-2</c:v>
                </c:pt>
                <c:pt idx="1">
                  <c:v>0.28000000000000003</c:v>
                </c:pt>
              </c:numCache>
            </c:numRef>
          </c:val>
          <c:extLst>
            <c:ext xmlns:c16="http://schemas.microsoft.com/office/drawing/2014/chart" uri="{C3380CC4-5D6E-409C-BE32-E72D297353CC}">
              <c16:uniqueId val="{00000001-8ECA-4F9A-9E5B-C5D2CD8DB04F}"/>
            </c:ext>
          </c:extLst>
        </c:ser>
        <c:dLbls>
          <c:showLegendKey val="0"/>
          <c:showVal val="0"/>
          <c:showCatName val="0"/>
          <c:showSerName val="0"/>
          <c:showPercent val="0"/>
          <c:showBubbleSize val="0"/>
        </c:dLbls>
        <c:gapWidth val="150"/>
        <c:axId val="490910048"/>
        <c:axId val="490910440"/>
      </c:barChart>
      <c:catAx>
        <c:axId val="490910048"/>
        <c:scaling>
          <c:orientation val="minMax"/>
        </c:scaling>
        <c:delete val="0"/>
        <c:axPos val="b"/>
        <c:numFmt formatCode="General" sourceLinked="1"/>
        <c:majorTickMark val="out"/>
        <c:minorTickMark val="none"/>
        <c:tickLblPos val="nextTo"/>
        <c:crossAx val="490910440"/>
        <c:crosses val="autoZero"/>
        <c:auto val="1"/>
        <c:lblAlgn val="ctr"/>
        <c:lblOffset val="100"/>
        <c:noMultiLvlLbl val="0"/>
      </c:catAx>
      <c:valAx>
        <c:axId val="490910440"/>
        <c:scaling>
          <c:orientation val="minMax"/>
        </c:scaling>
        <c:delete val="0"/>
        <c:axPos val="l"/>
        <c:majorGridlines/>
        <c:numFmt formatCode="0.00%" sourceLinked="1"/>
        <c:majorTickMark val="out"/>
        <c:minorTickMark val="none"/>
        <c:tickLblPos val="nextTo"/>
        <c:crossAx val="4909100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B22CA-6041-421D-91A8-DF65B955EB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BD35474-2C1B-46DE-BC97-7FBEB7B47CB8}">
      <dgm:prSet phldrT="[Text]" phldr="0" custT="1"/>
      <dgm:spPr/>
      <dgm:t>
        <a:bodyPr/>
        <a:lstStyle/>
        <a:p>
          <a:r>
            <a:rPr lang="en-US" sz="2800" b="1" dirty="0"/>
            <a:t>SSO Diagnostics</a:t>
          </a:r>
        </a:p>
      </dgm:t>
    </dgm:pt>
    <dgm:pt modelId="{E6145B25-C3AF-4CC6-805E-BE832D205112}" type="parTrans" cxnId="{3CAB0EDD-E38A-471C-9E15-51A1CAE952FF}">
      <dgm:prSet/>
      <dgm:spPr/>
      <dgm:t>
        <a:bodyPr/>
        <a:lstStyle/>
        <a:p>
          <a:endParaRPr lang="en-US"/>
        </a:p>
      </dgm:t>
    </dgm:pt>
    <dgm:pt modelId="{39567172-018C-4D90-A89C-2614C460AAF4}" type="sibTrans" cxnId="{3CAB0EDD-E38A-471C-9E15-51A1CAE952FF}">
      <dgm:prSet/>
      <dgm:spPr/>
      <dgm:t>
        <a:bodyPr/>
        <a:lstStyle/>
        <a:p>
          <a:endParaRPr lang="en-US"/>
        </a:p>
      </dgm:t>
    </dgm:pt>
    <dgm:pt modelId="{45FBC04F-8070-465B-A173-D29B590E90A6}">
      <dgm:prSet phldrT="[Text]" phldr="0" custT="1"/>
      <dgm:spPr/>
      <dgm:t>
        <a:bodyPr/>
        <a:lstStyle/>
        <a:p>
          <a:r>
            <a:rPr lang="en-US" sz="2800" b="1" dirty="0"/>
            <a:t>SSO Treatment</a:t>
          </a:r>
        </a:p>
      </dgm:t>
    </dgm:pt>
    <dgm:pt modelId="{55301777-DCDE-4CEE-A774-981A087DCC33}" type="parTrans" cxnId="{9CC990EF-2479-4BB5-B063-31F238B16405}">
      <dgm:prSet/>
      <dgm:spPr/>
      <dgm:t>
        <a:bodyPr/>
        <a:lstStyle/>
        <a:p>
          <a:endParaRPr lang="en-US"/>
        </a:p>
      </dgm:t>
    </dgm:pt>
    <dgm:pt modelId="{B9016883-C693-4DAC-8CCD-825408D6F89F}" type="sibTrans" cxnId="{9CC990EF-2479-4BB5-B063-31F238B16405}">
      <dgm:prSet/>
      <dgm:spPr/>
      <dgm:t>
        <a:bodyPr/>
        <a:lstStyle/>
        <a:p>
          <a:endParaRPr lang="en-US"/>
        </a:p>
      </dgm:t>
    </dgm:pt>
    <dgm:pt modelId="{95E42544-3432-4696-9A2E-C6CF36477382}">
      <dgm:prSet phldrT="[Text]" phldr="0" custT="1"/>
      <dgm:spPr/>
      <dgm:t>
        <a:bodyPr/>
        <a:lstStyle/>
        <a:p>
          <a:r>
            <a:rPr lang="en-US" sz="2800" b="1" dirty="0"/>
            <a:t>TLAP Monitoring</a:t>
          </a:r>
        </a:p>
      </dgm:t>
    </dgm:pt>
    <dgm:pt modelId="{ABAE8A4B-9555-4168-A1E8-64BA139F9415}" type="parTrans" cxnId="{BCD3A0BB-EDBA-40A0-8B69-7CE875A3512C}">
      <dgm:prSet/>
      <dgm:spPr/>
      <dgm:t>
        <a:bodyPr/>
        <a:lstStyle/>
        <a:p>
          <a:endParaRPr lang="en-US"/>
        </a:p>
      </dgm:t>
    </dgm:pt>
    <dgm:pt modelId="{178705DE-A977-434B-8289-1F7266113E67}" type="sibTrans" cxnId="{BCD3A0BB-EDBA-40A0-8B69-7CE875A3512C}">
      <dgm:prSet/>
      <dgm:spPr/>
      <dgm:t>
        <a:bodyPr/>
        <a:lstStyle/>
        <a:p>
          <a:endParaRPr lang="en-US"/>
        </a:p>
      </dgm:t>
    </dgm:pt>
    <dgm:pt modelId="{D5325E7E-A9B7-4F08-A823-E0FD59C0A2AC}" type="pres">
      <dgm:prSet presAssocID="{48EB22CA-6041-421D-91A8-DF65B955EB1D}" presName="arrowDiagram" presStyleCnt="0">
        <dgm:presLayoutVars>
          <dgm:chMax val="5"/>
          <dgm:dir/>
          <dgm:resizeHandles val="exact"/>
        </dgm:presLayoutVars>
      </dgm:prSet>
      <dgm:spPr/>
    </dgm:pt>
    <dgm:pt modelId="{CDC29ABF-A49A-4A6D-916D-F59CAF8BDA24}" type="pres">
      <dgm:prSet presAssocID="{48EB22CA-6041-421D-91A8-DF65B955EB1D}" presName="arrow" presStyleLbl="bgShp" presStyleIdx="0" presStyleCnt="1" custLinFactNeighborX="539"/>
      <dgm:spPr/>
    </dgm:pt>
    <dgm:pt modelId="{7B56BA86-B49E-43B9-81A3-6367EF1F87FC}" type="pres">
      <dgm:prSet presAssocID="{48EB22CA-6041-421D-91A8-DF65B955EB1D}" presName="arrowDiagram3" presStyleCnt="0"/>
      <dgm:spPr/>
    </dgm:pt>
    <dgm:pt modelId="{D33C1D66-A30D-4040-A47E-26B99B265827}" type="pres">
      <dgm:prSet presAssocID="{3BD35474-2C1B-46DE-BC97-7FBEB7B47CB8}" presName="bullet3a" presStyleLbl="node1" presStyleIdx="0" presStyleCnt="3"/>
      <dgm:spPr/>
    </dgm:pt>
    <dgm:pt modelId="{4BF6E71F-28D6-483A-815D-8B87F53EB9C1}" type="pres">
      <dgm:prSet presAssocID="{3BD35474-2C1B-46DE-BC97-7FBEB7B47CB8}" presName="textBox3a" presStyleLbl="revTx" presStyleIdx="0" presStyleCnt="3" custScaleX="145108" custScaleY="63161" custLinFactNeighborX="24141" custLinFactNeighborY="-21762">
        <dgm:presLayoutVars>
          <dgm:bulletEnabled val="1"/>
        </dgm:presLayoutVars>
      </dgm:prSet>
      <dgm:spPr/>
    </dgm:pt>
    <dgm:pt modelId="{C8F88FF8-0A86-4F1C-8249-3A9926F4CDF3}" type="pres">
      <dgm:prSet presAssocID="{45FBC04F-8070-465B-A173-D29B590E90A6}" presName="bullet3b" presStyleLbl="node1" presStyleIdx="1" presStyleCnt="3"/>
      <dgm:spPr/>
    </dgm:pt>
    <dgm:pt modelId="{91B99C87-5A35-46F3-8B02-6EE8A80A3C0D}" type="pres">
      <dgm:prSet presAssocID="{45FBC04F-8070-465B-A173-D29B590E90A6}" presName="textBox3b" presStyleLbl="revTx" presStyleIdx="1" presStyleCnt="3" custScaleX="135931" custScaleY="42641" custLinFactNeighborX="19424" custLinFactNeighborY="-21523">
        <dgm:presLayoutVars>
          <dgm:bulletEnabled val="1"/>
        </dgm:presLayoutVars>
      </dgm:prSet>
      <dgm:spPr/>
    </dgm:pt>
    <dgm:pt modelId="{83B1B630-0678-469E-9229-D2B044150A73}" type="pres">
      <dgm:prSet presAssocID="{95E42544-3432-4696-9A2E-C6CF36477382}" presName="bullet3c" presStyleLbl="node1" presStyleIdx="2" presStyleCnt="3"/>
      <dgm:spPr/>
    </dgm:pt>
    <dgm:pt modelId="{3ED8496F-D491-4969-AD60-AC1DA3546ED7}" type="pres">
      <dgm:prSet presAssocID="{95E42544-3432-4696-9A2E-C6CF36477382}" presName="textBox3c" presStyleLbl="revTx" presStyleIdx="2" presStyleCnt="3" custScaleX="137483" custScaleY="24518" custLinFactNeighborX="22114" custLinFactNeighborY="-30272">
        <dgm:presLayoutVars>
          <dgm:bulletEnabled val="1"/>
        </dgm:presLayoutVars>
      </dgm:prSet>
      <dgm:spPr/>
    </dgm:pt>
  </dgm:ptLst>
  <dgm:cxnLst>
    <dgm:cxn modelId="{90CDB24E-20FF-4068-AE35-40AAA575B50D}" type="presOf" srcId="{95E42544-3432-4696-9A2E-C6CF36477382}" destId="{3ED8496F-D491-4969-AD60-AC1DA3546ED7}" srcOrd="0" destOrd="0" presId="urn:microsoft.com/office/officeart/2005/8/layout/arrow2"/>
    <dgm:cxn modelId="{210C3B59-CFFA-495E-BA99-C02EEA1A55E0}" type="presOf" srcId="{45FBC04F-8070-465B-A173-D29B590E90A6}" destId="{91B99C87-5A35-46F3-8B02-6EE8A80A3C0D}" srcOrd="0" destOrd="0" presId="urn:microsoft.com/office/officeart/2005/8/layout/arrow2"/>
    <dgm:cxn modelId="{9B79107D-4A4A-4D17-8617-8BCB7DC18F81}" type="presOf" srcId="{48EB22CA-6041-421D-91A8-DF65B955EB1D}" destId="{D5325E7E-A9B7-4F08-A823-E0FD59C0A2AC}" srcOrd="0" destOrd="0" presId="urn:microsoft.com/office/officeart/2005/8/layout/arrow2"/>
    <dgm:cxn modelId="{BCD3A0BB-EDBA-40A0-8B69-7CE875A3512C}" srcId="{48EB22CA-6041-421D-91A8-DF65B955EB1D}" destId="{95E42544-3432-4696-9A2E-C6CF36477382}" srcOrd="2" destOrd="0" parTransId="{ABAE8A4B-9555-4168-A1E8-64BA139F9415}" sibTransId="{178705DE-A977-434B-8289-1F7266113E67}"/>
    <dgm:cxn modelId="{D0A90BC1-E49D-48E1-8EFA-1548BD0FDA3D}" type="presOf" srcId="{3BD35474-2C1B-46DE-BC97-7FBEB7B47CB8}" destId="{4BF6E71F-28D6-483A-815D-8B87F53EB9C1}" srcOrd="0" destOrd="0" presId="urn:microsoft.com/office/officeart/2005/8/layout/arrow2"/>
    <dgm:cxn modelId="{3CAB0EDD-E38A-471C-9E15-51A1CAE952FF}" srcId="{48EB22CA-6041-421D-91A8-DF65B955EB1D}" destId="{3BD35474-2C1B-46DE-BC97-7FBEB7B47CB8}" srcOrd="0" destOrd="0" parTransId="{E6145B25-C3AF-4CC6-805E-BE832D205112}" sibTransId="{39567172-018C-4D90-A89C-2614C460AAF4}"/>
    <dgm:cxn modelId="{9CC990EF-2479-4BB5-B063-31F238B16405}" srcId="{48EB22CA-6041-421D-91A8-DF65B955EB1D}" destId="{45FBC04F-8070-465B-A173-D29B590E90A6}" srcOrd="1" destOrd="0" parTransId="{55301777-DCDE-4CEE-A774-981A087DCC33}" sibTransId="{B9016883-C693-4DAC-8CCD-825408D6F89F}"/>
    <dgm:cxn modelId="{3899BB63-B4E9-4260-A2CE-8FDEBDF4424A}" type="presParOf" srcId="{D5325E7E-A9B7-4F08-A823-E0FD59C0A2AC}" destId="{CDC29ABF-A49A-4A6D-916D-F59CAF8BDA24}" srcOrd="0" destOrd="0" presId="urn:microsoft.com/office/officeart/2005/8/layout/arrow2"/>
    <dgm:cxn modelId="{6EBC6A67-CEEE-4409-952B-5B5F7288E263}" type="presParOf" srcId="{D5325E7E-A9B7-4F08-A823-E0FD59C0A2AC}" destId="{7B56BA86-B49E-43B9-81A3-6367EF1F87FC}" srcOrd="1" destOrd="0" presId="urn:microsoft.com/office/officeart/2005/8/layout/arrow2"/>
    <dgm:cxn modelId="{7A4670C9-A60B-412D-BA93-EDAA7FCFAE35}" type="presParOf" srcId="{7B56BA86-B49E-43B9-81A3-6367EF1F87FC}" destId="{D33C1D66-A30D-4040-A47E-26B99B265827}" srcOrd="0" destOrd="0" presId="urn:microsoft.com/office/officeart/2005/8/layout/arrow2"/>
    <dgm:cxn modelId="{8D232262-F6D7-4F5B-8A34-B30E2D01FD90}" type="presParOf" srcId="{7B56BA86-B49E-43B9-81A3-6367EF1F87FC}" destId="{4BF6E71F-28D6-483A-815D-8B87F53EB9C1}" srcOrd="1" destOrd="0" presId="urn:microsoft.com/office/officeart/2005/8/layout/arrow2"/>
    <dgm:cxn modelId="{487C8025-2A8B-4F9E-8A6B-491D0504E6B4}" type="presParOf" srcId="{7B56BA86-B49E-43B9-81A3-6367EF1F87FC}" destId="{C8F88FF8-0A86-4F1C-8249-3A9926F4CDF3}" srcOrd="2" destOrd="0" presId="urn:microsoft.com/office/officeart/2005/8/layout/arrow2"/>
    <dgm:cxn modelId="{D96C9F98-8965-4663-A228-659727D1AEBE}" type="presParOf" srcId="{7B56BA86-B49E-43B9-81A3-6367EF1F87FC}" destId="{91B99C87-5A35-46F3-8B02-6EE8A80A3C0D}" srcOrd="3" destOrd="0" presId="urn:microsoft.com/office/officeart/2005/8/layout/arrow2"/>
    <dgm:cxn modelId="{5573A234-F188-4A20-A8E8-867660653E31}" type="presParOf" srcId="{7B56BA86-B49E-43B9-81A3-6367EF1F87FC}" destId="{83B1B630-0678-469E-9229-D2B044150A73}" srcOrd="4" destOrd="0" presId="urn:microsoft.com/office/officeart/2005/8/layout/arrow2"/>
    <dgm:cxn modelId="{FAC5B726-BDBC-478C-BEF2-1D0BD04580F9}" type="presParOf" srcId="{7B56BA86-B49E-43B9-81A3-6367EF1F87FC}" destId="{3ED8496F-D491-4969-AD60-AC1DA3546ED7}"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29ABF-A49A-4A6D-916D-F59CAF8BDA24}">
      <dsp:nvSpPr>
        <dsp:cNvPr id="0" name=""/>
        <dsp:cNvSpPr/>
      </dsp:nvSpPr>
      <dsp:spPr>
        <a:xfrm>
          <a:off x="0" y="10132"/>
          <a:ext cx="7070407" cy="441900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C1D66-A30D-4040-A47E-26B99B265827}">
      <dsp:nvSpPr>
        <dsp:cNvPr id="0" name=""/>
        <dsp:cNvSpPr/>
      </dsp:nvSpPr>
      <dsp:spPr>
        <a:xfrm>
          <a:off x="897941" y="3060129"/>
          <a:ext cx="183830" cy="18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6E71F-28D6-483A-815D-8B87F53EB9C1}">
      <dsp:nvSpPr>
        <dsp:cNvPr id="0" name=""/>
        <dsp:cNvSpPr/>
      </dsp:nvSpPr>
      <dsp:spPr>
        <a:xfrm>
          <a:off x="1016001" y="3109358"/>
          <a:ext cx="2390516" cy="80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08"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SSO Diagnostics</a:t>
          </a:r>
        </a:p>
      </dsp:txBody>
      <dsp:txXfrm>
        <a:off x="1016001" y="3109358"/>
        <a:ext cx="2390516" cy="806624"/>
      </dsp:txXfrm>
    </dsp:sp>
    <dsp:sp modelId="{C8F88FF8-0A86-4F1C-8249-3A9926F4CDF3}">
      <dsp:nvSpPr>
        <dsp:cNvPr id="0" name=""/>
        <dsp:cNvSpPr/>
      </dsp:nvSpPr>
      <dsp:spPr>
        <a:xfrm>
          <a:off x="2520600" y="1859044"/>
          <a:ext cx="332309" cy="332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99C87-5A35-46F3-8B02-6EE8A80A3C0D}">
      <dsp:nvSpPr>
        <dsp:cNvPr id="0" name=""/>
        <dsp:cNvSpPr/>
      </dsp:nvSpPr>
      <dsp:spPr>
        <a:xfrm>
          <a:off x="2711503" y="2197236"/>
          <a:ext cx="2306609" cy="102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84"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SSO Treatment</a:t>
          </a:r>
        </a:p>
      </dsp:txBody>
      <dsp:txXfrm>
        <a:off x="2711503" y="2197236"/>
        <a:ext cx="2306609" cy="1025063"/>
      </dsp:txXfrm>
    </dsp:sp>
    <dsp:sp modelId="{83B1B630-0678-469E-9229-D2B044150A73}">
      <dsp:nvSpPr>
        <dsp:cNvPr id="0" name=""/>
        <dsp:cNvSpPr/>
      </dsp:nvSpPr>
      <dsp:spPr>
        <a:xfrm>
          <a:off x="4472032" y="1128140"/>
          <a:ext cx="459576" cy="45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8496F-D491-4969-AD60-AC1DA3546ED7}">
      <dsp:nvSpPr>
        <dsp:cNvPr id="0" name=""/>
        <dsp:cNvSpPr/>
      </dsp:nvSpPr>
      <dsp:spPr>
        <a:xfrm>
          <a:off x="4737461" y="1587317"/>
          <a:ext cx="2332945" cy="75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520"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TLAP Monitoring</a:t>
          </a:r>
        </a:p>
      </dsp:txBody>
      <dsp:txXfrm>
        <a:off x="4737461" y="1587317"/>
        <a:ext cx="2332945" cy="75299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45665DA-963E-4B0F-A91A-287CD2686EB8}" type="datetimeFigureOut">
              <a:rPr lang="en-US" smtClean="0"/>
              <a:t>11/7/2025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JLAP, Inc. Copyright 2016 © All Rights Reserved</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1632499-D83C-43E3-AADC-EF98E4020FFE}" type="slidenum">
              <a:rPr lang="en-US" smtClean="0"/>
              <a:t>‹#›</a:t>
            </a:fld>
            <a:endParaRPr lang="en-US"/>
          </a:p>
        </p:txBody>
      </p:sp>
    </p:spTree>
    <p:extLst>
      <p:ext uri="{BB962C8B-B14F-4D97-AF65-F5344CB8AC3E}">
        <p14:creationId xmlns:p14="http://schemas.microsoft.com/office/powerpoint/2010/main" val="161685717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8DF06F8-2E34-44A2-BB06-4D2A6A2757B1}" type="datetimeFigureOut">
              <a:rPr lang="en-US" smtClean="0"/>
              <a:t>11/7/2025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JLAP, Inc. Copyright 2016 © All Rights Reserved</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CEE6548-DF3D-4D86-AE57-EBECA24E2398}" type="slidenum">
              <a:rPr lang="en-US" smtClean="0"/>
              <a:t>‹#›</a:t>
            </a:fld>
            <a:endParaRPr lang="en-US"/>
          </a:p>
        </p:txBody>
      </p:sp>
    </p:spTree>
    <p:extLst>
      <p:ext uri="{BB962C8B-B14F-4D97-AF65-F5344CB8AC3E}">
        <p14:creationId xmlns:p14="http://schemas.microsoft.com/office/powerpoint/2010/main" val="235525668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9493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B3C48-81A5-9E5F-8192-A6F7D6863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C2250-198C-5E06-06DD-530907E17196}"/>
              </a:ext>
            </a:extLst>
          </p:cNvPr>
          <p:cNvSpPr>
            <a:spLocks noGrp="1" noRot="1" noChangeAspect="1"/>
          </p:cNvSpPr>
          <p:nvPr>
            <p:ph type="sldImg"/>
          </p:nvPr>
        </p:nvSpPr>
        <p:spPr>
          <a:xfrm>
            <a:off x="1585913" y="1239838"/>
            <a:ext cx="4460875" cy="3346450"/>
          </a:xfrm>
        </p:spPr>
      </p:sp>
      <p:sp>
        <p:nvSpPr>
          <p:cNvPr id="3" name="Notes Placeholder 2">
            <a:extLst>
              <a:ext uri="{FF2B5EF4-FFF2-40B4-BE49-F238E27FC236}">
                <a16:creationId xmlns:a16="http://schemas.microsoft.com/office/drawing/2014/main" id="{E079C67D-0417-3AF5-F08E-9C25206E76F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774E864-3B95-0058-F2BA-DC6FA872C064}"/>
              </a:ext>
            </a:extLst>
          </p:cNvPr>
          <p:cNvSpPr>
            <a:spLocks noGrp="1"/>
          </p:cNvSpPr>
          <p:nvPr>
            <p:ph type="ftr" sz="quarter" idx="4"/>
          </p:nvPr>
        </p:nvSpPr>
        <p:spPr/>
        <p:txBody>
          <a:bodyPr/>
          <a:lstStyle/>
          <a:p>
            <a:pPr defTabSz="1002667" fontAlgn="auto">
              <a:spcBef>
                <a:spcPts val="0"/>
              </a:spcBef>
              <a:spcAft>
                <a:spcPts val="0"/>
              </a:spcAft>
              <a:defRPr/>
            </a:pPr>
            <a:r>
              <a:rPr lang="en-US" sz="1300" dirty="0">
                <a:solidFill>
                  <a:prstClr val="black"/>
                </a:solidFill>
                <a:latin typeface="Calibri"/>
              </a:rPr>
              <a:t>JLAP, Inc. Copyright 2016 © All Rights Reserved</a:t>
            </a:r>
          </a:p>
        </p:txBody>
      </p:sp>
    </p:spTree>
    <p:extLst>
      <p:ext uri="{BB962C8B-B14F-4D97-AF65-F5344CB8AC3E}">
        <p14:creationId xmlns:p14="http://schemas.microsoft.com/office/powerpoint/2010/main" val="10090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r>
              <a:rPr lang="en-US" dirty="0"/>
              <a:t>Attorneys compared to the General Population:</a:t>
            </a:r>
          </a:p>
          <a:p>
            <a:endParaRPr lang="en-US" dirty="0"/>
          </a:p>
          <a:p>
            <a:r>
              <a:rPr lang="en-US" dirty="0"/>
              <a:t> 	</a:t>
            </a:r>
            <a:r>
              <a:rPr lang="en-US" b="1" u="sng" dirty="0"/>
              <a:t>ALCOHOL USE DISORDER</a:t>
            </a:r>
            <a:r>
              <a:rPr lang="en-US" b="1" dirty="0"/>
              <a:t>:</a:t>
            </a:r>
          </a:p>
          <a:p>
            <a:r>
              <a:rPr lang="en-US" b="1" dirty="0"/>
              <a:t>	 20.6% of attorneys (</a:t>
            </a:r>
            <a:r>
              <a:rPr lang="en-US" dirty="0"/>
              <a:t>vs. 6.4% of adult Americans 2014)</a:t>
            </a:r>
          </a:p>
          <a:p>
            <a:endParaRPr lang="en-US" dirty="0"/>
          </a:p>
          <a:p>
            <a:r>
              <a:rPr lang="en-US" b="1" dirty="0"/>
              <a:t>	</a:t>
            </a:r>
            <a:r>
              <a:rPr lang="en-US" b="1" u="sng" dirty="0"/>
              <a:t>MAJOR DEPRESSIVE EPISODE</a:t>
            </a:r>
            <a:r>
              <a:rPr lang="en-US" b="1" dirty="0"/>
              <a:t>: </a:t>
            </a:r>
          </a:p>
          <a:p>
            <a:r>
              <a:rPr lang="en-US" b="1" dirty="0"/>
              <a:t>	 28% of attorneys </a:t>
            </a:r>
            <a:r>
              <a:rPr lang="en-US" dirty="0"/>
              <a:t>(vs. 6.6% of adult Americans 2014) </a:t>
            </a:r>
          </a:p>
          <a:p>
            <a:endParaRPr lang="en-US" dirty="0"/>
          </a:p>
          <a:p>
            <a:r>
              <a:rPr lang="en-US" dirty="0"/>
              <a:t>Bottom Line: </a:t>
            </a:r>
            <a:r>
              <a:rPr lang="en-US" i="1" dirty="0"/>
              <a:t>Alarming Results</a:t>
            </a:r>
            <a:endParaRPr lang="en-US" dirty="0"/>
          </a:p>
        </p:txBody>
      </p:sp>
      <p:sp>
        <p:nvSpPr>
          <p:cNvPr id="4" name="Footer Placeholder 3"/>
          <p:cNvSpPr>
            <a:spLocks noGrp="1"/>
          </p:cNvSpPr>
          <p:nvPr>
            <p:ph type="ftr" sz="quarter" idx="4"/>
          </p:nvPr>
        </p:nvSpPr>
        <p:spPr/>
        <p:txBody>
          <a:bodyPr/>
          <a:lstStyle/>
          <a:p>
            <a:pPr defTabSz="1002667">
              <a:defRPr/>
            </a:pPr>
            <a:r>
              <a:rPr lang="en-US" dirty="0">
                <a:solidFill>
                  <a:prstClr val="black"/>
                </a:solidFill>
                <a:latin typeface="Calibri"/>
              </a:rPr>
              <a:t>JLAP, Inc. Copyright 2016 © All Rights Reserved</a:t>
            </a:r>
          </a:p>
        </p:txBody>
      </p:sp>
    </p:spTree>
    <p:extLst>
      <p:ext uri="{BB962C8B-B14F-4D97-AF65-F5344CB8AC3E}">
        <p14:creationId xmlns:p14="http://schemas.microsoft.com/office/powerpoint/2010/main" val="256403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5913" y="1239838"/>
            <a:ext cx="4460875" cy="33464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1002667">
              <a:defRPr/>
            </a:pPr>
            <a:r>
              <a:rPr lang="en-US" dirty="0">
                <a:solidFill>
                  <a:prstClr val="black"/>
                </a:solidFill>
                <a:latin typeface="Calibri"/>
              </a:rPr>
              <a:t>JLAP, Inc. Copyright 2016 © All Rights Reserved</a:t>
            </a:r>
          </a:p>
        </p:txBody>
      </p:sp>
    </p:spTree>
    <p:extLst>
      <p:ext uri="{BB962C8B-B14F-4D97-AF65-F5344CB8AC3E}">
        <p14:creationId xmlns:p14="http://schemas.microsoft.com/office/powerpoint/2010/main" val="107076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TLAP, Inc. Copyright 2016 © All Rights Reserved</a:t>
            </a:r>
          </a:p>
        </p:txBody>
      </p:sp>
    </p:spTree>
    <p:extLst>
      <p:ext uri="{BB962C8B-B14F-4D97-AF65-F5344CB8AC3E}">
        <p14:creationId xmlns:p14="http://schemas.microsoft.com/office/powerpoint/2010/main" val="297069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JLAP, Inc. Copyright 2016 © All Rights Reserved</a:t>
            </a:r>
          </a:p>
        </p:txBody>
      </p:sp>
    </p:spTree>
    <p:extLst>
      <p:ext uri="{BB962C8B-B14F-4D97-AF65-F5344CB8AC3E}">
        <p14:creationId xmlns:p14="http://schemas.microsoft.com/office/powerpoint/2010/main" val="413498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FED5-B45F-EB1A-A5DC-E584D0F9B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5ADED-E8FD-CFEA-7F24-62944C2525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7741BE-9455-0AA9-80DF-E2D63F95AE23}"/>
              </a:ext>
            </a:extLst>
          </p:cNvPr>
          <p:cNvSpPr>
            <a:spLocks noGrp="1"/>
          </p:cNvSpPr>
          <p:nvPr>
            <p:ph type="body" idx="1"/>
          </p:nvPr>
        </p:nvSpPr>
        <p:spPr/>
        <p:txBody>
          <a:bodyPr/>
          <a:lstStyle/>
          <a:p>
            <a:endParaRPr lang="en-US" dirty="0"/>
          </a:p>
          <a:p>
            <a:endParaRPr lang="en-US" dirty="0"/>
          </a:p>
        </p:txBody>
      </p:sp>
      <p:sp>
        <p:nvSpPr>
          <p:cNvPr id="4" name="Footer Placeholder 3">
            <a:extLst>
              <a:ext uri="{FF2B5EF4-FFF2-40B4-BE49-F238E27FC236}">
                <a16:creationId xmlns:a16="http://schemas.microsoft.com/office/drawing/2014/main" id="{282FB33A-B640-EFA4-7002-1AB4D5807CD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TLAP, Inc. Copyright 2016 © All Rights Reserved</a:t>
            </a:r>
          </a:p>
        </p:txBody>
      </p:sp>
    </p:spTree>
    <p:extLst>
      <p:ext uri="{BB962C8B-B14F-4D97-AF65-F5344CB8AC3E}">
        <p14:creationId xmlns:p14="http://schemas.microsoft.com/office/powerpoint/2010/main" val="211226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TLAP, Inc. Copyright 2016 © All Rights Reserved</a:t>
            </a:r>
          </a:p>
        </p:txBody>
      </p:sp>
    </p:spTree>
    <p:extLst>
      <p:ext uri="{BB962C8B-B14F-4D97-AF65-F5344CB8AC3E}">
        <p14:creationId xmlns:p14="http://schemas.microsoft.com/office/powerpoint/2010/main" val="389806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JLAP, Inc. Copyright 2016 © All Rights Reserved</a:t>
            </a:r>
          </a:p>
        </p:txBody>
      </p:sp>
    </p:spTree>
    <p:extLst>
      <p:ext uri="{BB962C8B-B14F-4D97-AF65-F5344CB8AC3E}">
        <p14:creationId xmlns:p14="http://schemas.microsoft.com/office/powerpoint/2010/main" val="317452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89255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2" y="3840480"/>
            <a:ext cx="64007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7926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6541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8543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Trebuchet MS"/>
                <a:cs typeface="Trebuchet MS"/>
              </a:defRPr>
            </a:lvl1pPr>
          </a:lstStyle>
          <a:p>
            <a:endParaRPr/>
          </a:p>
        </p:txBody>
      </p:sp>
      <p:sp>
        <p:nvSpPr>
          <p:cNvPr id="3" name="Holder 3"/>
          <p:cNvSpPr>
            <a:spLocks noGrp="1"/>
          </p:cNvSpPr>
          <p:nvPr>
            <p:ph type="body" idx="1"/>
          </p:nvPr>
        </p:nvSpPr>
        <p:spPr>
          <a:xfrm>
            <a:off x="2212292" y="3242688"/>
            <a:ext cx="4719419" cy="244554"/>
          </a:xfrm>
        </p:spPr>
        <p:txBody>
          <a:bodyPr lIns="0" tIns="0" rIns="0" bIns="0"/>
          <a:lstStyle>
            <a:lvl1pPr>
              <a:defRPr sz="1589" b="0" i="0">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3733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Trebuchet MS"/>
                <a:cs typeface="Trebuchet MS"/>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2189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1769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673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1856"/>
            <a:ext cx="7886700" cy="1785104"/>
          </a:xfrm>
        </p:spPr>
        <p:txBody>
          <a:bodyPr/>
          <a:lstStyle/>
          <a:p>
            <a:r>
              <a:rPr lang="en-US"/>
              <a:t>Click to edit Master title style</a:t>
            </a:r>
          </a:p>
        </p:txBody>
      </p:sp>
      <p:sp>
        <p:nvSpPr>
          <p:cNvPr id="3" name="Text Placeholder 2"/>
          <p:cNvSpPr>
            <a:spLocks noGrp="1"/>
          </p:cNvSpPr>
          <p:nvPr>
            <p:ph type="body" idx="1"/>
          </p:nvPr>
        </p:nvSpPr>
        <p:spPr>
          <a:xfrm>
            <a:off x="629842" y="2102590"/>
            <a:ext cx="3868340" cy="2077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310338"/>
            <a:ext cx="3868340"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2102590"/>
            <a:ext cx="3887391" cy="2077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312186"/>
            <a:ext cx="3887391" cy="147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108962" y="6377940"/>
            <a:ext cx="2926079" cy="553998"/>
          </a:xfrm>
        </p:spPr>
        <p:txBody>
          <a:bodyPr/>
          <a:lstStyle/>
          <a:p>
            <a:r>
              <a:rPr lang="en-US"/>
              <a:t>JLAP, Inc. Copyright 2016 © All Rights Reserved</a:t>
            </a:r>
          </a:p>
        </p:txBody>
      </p:sp>
    </p:spTree>
    <p:extLst>
      <p:ext uri="{BB962C8B-B14F-4D97-AF65-F5344CB8AC3E}">
        <p14:creationId xmlns:p14="http://schemas.microsoft.com/office/powerpoint/2010/main" val="425809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892552"/>
          </a:xfrm>
          <a:prstGeom prst="rect">
            <a:avLst/>
          </a:prstGeom>
        </p:spPr>
        <p:txBody>
          <a:bodyPr wrap="square" lIns="0" tIns="0" rIns="0" bIns="0">
            <a:spAutoFit/>
          </a:bodyPr>
          <a:lstStyle>
            <a:lvl1pPr>
              <a:defRPr>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subTitle" idx="4"/>
          </p:nvPr>
        </p:nvSpPr>
        <p:spPr>
          <a:xfrm>
            <a:off x="1371602" y="3840480"/>
            <a:ext cx="64007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4774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2212292" y="3242688"/>
            <a:ext cx="4719419" cy="244554"/>
          </a:xfrm>
        </p:spPr>
        <p:txBody>
          <a:bodyPr lIns="0" tIns="0" rIns="0" bIns="0"/>
          <a:lstStyle>
            <a:lvl1pPr>
              <a:defRPr sz="1589" b="0" i="0">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4466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707307" y="1965104"/>
            <a:ext cx="5729387" cy="590803"/>
          </a:xfrm>
        </p:spPr>
        <p:txBody>
          <a:bodyPr lIns="0" tIns="0" rIns="0" bIns="0"/>
          <a:lstStyle>
            <a:lvl1pPr>
              <a:defRPr sz="3839" b="1" i="0">
                <a:solidFill>
                  <a:srgbClr val="003E7E"/>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90951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56294"/>
            <a:ext cx="9144000" cy="201706"/>
          </a:xfrm>
          <a:custGeom>
            <a:avLst/>
            <a:gdLst/>
            <a:ahLst/>
            <a:cxnLst/>
            <a:rect l="l" t="t" r="r" b="b"/>
            <a:pathLst>
              <a:path w="10058400" h="228600">
                <a:moveTo>
                  <a:pt x="0" y="228600"/>
                </a:moveTo>
                <a:lnTo>
                  <a:pt x="10058400" y="228600"/>
                </a:lnTo>
                <a:lnTo>
                  <a:pt x="10058400" y="0"/>
                </a:lnTo>
                <a:lnTo>
                  <a:pt x="0" y="0"/>
                </a:lnTo>
                <a:lnTo>
                  <a:pt x="0" y="228600"/>
                </a:lnTo>
                <a:close/>
              </a:path>
            </a:pathLst>
          </a:custGeom>
          <a:solidFill>
            <a:srgbClr val="003E7E"/>
          </a:solidFill>
        </p:spPr>
        <p:txBody>
          <a:bodyPr wrap="square" lIns="0" tIns="0" rIns="0" bIns="0" rtlCol="0"/>
          <a:lstStyle/>
          <a:p>
            <a:endParaRPr sz="1191" dirty="0"/>
          </a:p>
        </p:txBody>
      </p:sp>
      <p:sp>
        <p:nvSpPr>
          <p:cNvPr id="2" name="Holder 2"/>
          <p:cNvSpPr>
            <a:spLocks noGrp="1"/>
          </p:cNvSpPr>
          <p:nvPr>
            <p:ph type="title"/>
          </p:nvPr>
        </p:nvSpPr>
        <p:spPr>
          <a:xfrm>
            <a:off x="1707307" y="1965104"/>
            <a:ext cx="5729387" cy="892552"/>
          </a:xfrm>
          <a:prstGeom prst="rect">
            <a:avLst/>
          </a:prstGeom>
        </p:spPr>
        <p:txBody>
          <a:bodyPr wrap="square" lIns="0" tIns="0" rIns="0" bIns="0">
            <a:spAutoFit/>
          </a:bodyPr>
          <a:lstStyle>
            <a:lvl1pPr>
              <a:defRPr sz="5800" b="1" i="0">
                <a:solidFill>
                  <a:srgbClr val="003E7E"/>
                </a:solidFill>
                <a:latin typeface="Trebuchet MS"/>
                <a:cs typeface="Trebuchet MS"/>
              </a:defRPr>
            </a:lvl1pPr>
          </a:lstStyle>
          <a:p>
            <a:endParaRPr/>
          </a:p>
        </p:txBody>
      </p:sp>
      <p:sp>
        <p:nvSpPr>
          <p:cNvPr id="3" name="Holder 3"/>
          <p:cNvSpPr>
            <a:spLocks noGrp="1"/>
          </p:cNvSpPr>
          <p:nvPr>
            <p:ph type="body" idx="1"/>
          </p:nvPr>
        </p:nvSpPr>
        <p:spPr>
          <a:xfrm>
            <a:off x="2212292" y="3242686"/>
            <a:ext cx="4719419" cy="369332"/>
          </a:xfrm>
          <a:prstGeom prst="rect">
            <a:avLst/>
          </a:prstGeom>
        </p:spPr>
        <p:txBody>
          <a:bodyPr wrap="square" lIns="0" tIns="0" rIns="0" bIns="0">
            <a:spAutoFit/>
          </a:bodyPr>
          <a:lstStyle>
            <a:lvl1pPr>
              <a:defRPr sz="2400" b="0" i="0">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a:xfrm>
            <a:off x="3108962" y="6377942"/>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17834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bodyStyle>
    <p:other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56294"/>
            <a:ext cx="9144000" cy="201706"/>
          </a:xfrm>
          <a:custGeom>
            <a:avLst/>
            <a:gdLst/>
            <a:ahLst/>
            <a:cxnLst/>
            <a:rect l="l" t="t" r="r" b="b"/>
            <a:pathLst>
              <a:path w="10058400" h="228600">
                <a:moveTo>
                  <a:pt x="0" y="228600"/>
                </a:moveTo>
                <a:lnTo>
                  <a:pt x="10058400" y="228600"/>
                </a:lnTo>
                <a:lnTo>
                  <a:pt x="10058400" y="0"/>
                </a:lnTo>
                <a:lnTo>
                  <a:pt x="0" y="0"/>
                </a:lnTo>
                <a:lnTo>
                  <a:pt x="0" y="228600"/>
                </a:lnTo>
                <a:close/>
              </a:path>
            </a:pathLst>
          </a:custGeom>
          <a:solidFill>
            <a:srgbClr val="003E7E"/>
          </a:solidFill>
        </p:spPr>
        <p:txBody>
          <a:bodyPr wrap="square" lIns="0" tIns="0" rIns="0" bIns="0" rtlCol="0"/>
          <a:lstStyle/>
          <a:p>
            <a:endParaRPr sz="1191" dirty="0"/>
          </a:p>
        </p:txBody>
      </p:sp>
      <p:sp>
        <p:nvSpPr>
          <p:cNvPr id="2" name="Holder 2"/>
          <p:cNvSpPr>
            <a:spLocks noGrp="1"/>
          </p:cNvSpPr>
          <p:nvPr>
            <p:ph type="title"/>
          </p:nvPr>
        </p:nvSpPr>
        <p:spPr>
          <a:xfrm>
            <a:off x="1707307" y="1965104"/>
            <a:ext cx="5729387" cy="892552"/>
          </a:xfrm>
          <a:prstGeom prst="rect">
            <a:avLst/>
          </a:prstGeom>
        </p:spPr>
        <p:txBody>
          <a:bodyPr wrap="square" lIns="0" tIns="0" rIns="0" bIns="0">
            <a:spAutoFit/>
          </a:bodyPr>
          <a:lstStyle>
            <a:lvl1pPr>
              <a:defRPr sz="5800" b="1" i="0">
                <a:solidFill>
                  <a:srgbClr val="003E7E"/>
                </a:solidFill>
                <a:latin typeface="Trebuchet MS"/>
                <a:cs typeface="Trebuchet MS"/>
              </a:defRPr>
            </a:lvl1pPr>
          </a:lstStyle>
          <a:p>
            <a:endParaRPr dirty="0"/>
          </a:p>
        </p:txBody>
      </p:sp>
      <p:sp>
        <p:nvSpPr>
          <p:cNvPr id="3" name="Holder 3"/>
          <p:cNvSpPr>
            <a:spLocks noGrp="1"/>
          </p:cNvSpPr>
          <p:nvPr>
            <p:ph type="body" idx="1"/>
          </p:nvPr>
        </p:nvSpPr>
        <p:spPr>
          <a:xfrm>
            <a:off x="2212292" y="3242686"/>
            <a:ext cx="4719419" cy="369332"/>
          </a:xfrm>
          <a:prstGeom prst="rect">
            <a:avLst/>
          </a:prstGeom>
        </p:spPr>
        <p:txBody>
          <a:bodyPr wrap="square" lIns="0" tIns="0" rIns="0" bIns="0">
            <a:spAutoFit/>
          </a:bodyPr>
          <a:lstStyle>
            <a:lvl1pPr>
              <a:defRPr sz="2400" b="0" i="0">
                <a:solidFill>
                  <a:srgbClr val="231F20"/>
                </a:solidFill>
                <a:latin typeface="Times New Roman"/>
                <a:cs typeface="Times New Roman"/>
              </a:defRPr>
            </a:lvl1pPr>
          </a:lstStyle>
          <a:p>
            <a:endParaRPr/>
          </a:p>
        </p:txBody>
      </p:sp>
      <p:sp>
        <p:nvSpPr>
          <p:cNvPr id="4" name="Holder 4"/>
          <p:cNvSpPr>
            <a:spLocks noGrp="1"/>
          </p:cNvSpPr>
          <p:nvPr>
            <p:ph type="ftr" sz="quarter" idx="5"/>
          </p:nvPr>
        </p:nvSpPr>
        <p:spPr>
          <a:xfrm>
            <a:off x="3108962" y="6377942"/>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11/7/2025</a:t>
            </a:fld>
            <a:endParaRPr lang="en-US" dirty="0"/>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877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Calibri" panose="020F0502020204030204" pitchFamily="34" charset="0"/>
          <a:ea typeface="+mj-ea"/>
          <a:cs typeface="Calibri" panose="020F0502020204030204" pitchFamily="34" charset="0"/>
        </a:defRPr>
      </a:lvl1pPr>
    </p:titleStyle>
    <p:body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bodyStyle>
    <p:other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lap.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tlap.org/faq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tlap.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ncphp.org/wp-content/uploads/2017/06/Relpase-declines-after-5-years.pdf" TargetMode="Externa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E98AE9CF-A661-4F28-BECB-897FB95E6EE8}"/>
              </a:ext>
            </a:extLst>
          </p:cNvPr>
          <p:cNvSpPr txBox="1"/>
          <p:nvPr/>
        </p:nvSpPr>
        <p:spPr>
          <a:xfrm>
            <a:off x="228045" y="1574800"/>
            <a:ext cx="8317956" cy="2800767"/>
          </a:xfrm>
          <a:prstGeom prst="rect">
            <a:avLst/>
          </a:prstGeom>
          <a:noFill/>
        </p:spPr>
        <p:txBody>
          <a:bodyPr wrap="square" rtlCol="0">
            <a:spAutoFit/>
          </a:bodyPr>
          <a:lstStyle/>
          <a:p>
            <a:pPr lvl="0" algn="ctr" defTabSz="605150" fontAlgn="auto">
              <a:spcBef>
                <a:spcPts val="0"/>
              </a:spcBef>
              <a:spcAft>
                <a:spcPts val="0"/>
              </a:spcAft>
              <a:defRPr/>
            </a:pPr>
            <a:r>
              <a:rPr lang="en-US" sz="3600" b="1" dirty="0">
                <a:solidFill>
                  <a:schemeClr val="tx2"/>
                </a:solidFill>
                <a:latin typeface="+mn-lt"/>
              </a:rPr>
              <a:t>TLAP UPDATES 2025</a:t>
            </a:r>
          </a:p>
          <a:p>
            <a:pPr lvl="0" algn="ctr" defTabSz="605150" fontAlgn="auto">
              <a:spcBef>
                <a:spcPts val="0"/>
              </a:spcBef>
              <a:spcAft>
                <a:spcPts val="0"/>
              </a:spcAft>
              <a:defRPr/>
            </a:pPr>
            <a:r>
              <a:rPr lang="en-US" sz="3600" b="1" i="1" dirty="0">
                <a:solidFill>
                  <a:schemeClr val="tx2"/>
                </a:solidFill>
              </a:rPr>
              <a:t>BPR ETHICS WORKSHOP</a:t>
            </a:r>
            <a:endParaRPr lang="en-US" sz="1050" b="1" i="1" dirty="0">
              <a:solidFill>
                <a:schemeClr val="tx2"/>
              </a:solidFill>
            </a:endParaRPr>
          </a:p>
          <a:p>
            <a:pPr lvl="0" algn="ctr" defTabSz="605150" fontAlgn="auto">
              <a:spcBef>
                <a:spcPts val="0"/>
              </a:spcBef>
              <a:spcAft>
                <a:spcPts val="0"/>
              </a:spcAft>
              <a:defRPr/>
            </a:pPr>
            <a:endParaRPr lang="en-US" sz="800" b="1" i="1" dirty="0"/>
          </a:p>
          <a:p>
            <a:pPr marL="1257300" lvl="2" indent="-342900" defTabSz="605150">
              <a:buFont typeface="Arial" panose="020B0604020202020204" pitchFamily="34" charset="0"/>
              <a:buChar char="•"/>
              <a:defRPr/>
            </a:pPr>
            <a:r>
              <a:rPr lang="en-US" sz="2400" b="1" dirty="0">
                <a:latin typeface="Trebuchet MS" panose="020B0603020202020204" pitchFamily="34" charset="0"/>
              </a:rPr>
              <a:t>TLAP and Lawyer Mental Health Trends </a:t>
            </a:r>
          </a:p>
          <a:p>
            <a:pPr marL="1257300" lvl="2" indent="-342900" defTabSz="605150">
              <a:buFont typeface="Arial" panose="020B0604020202020204" pitchFamily="34" charset="0"/>
              <a:buChar char="•"/>
              <a:defRPr/>
            </a:pPr>
            <a:r>
              <a:rPr lang="en-US" sz="2400" b="1" dirty="0">
                <a:latin typeface="Trebuchet MS" panose="020B0603020202020204" pitchFamily="34" charset="0"/>
              </a:rPr>
              <a:t>ABA Model Rule on Conditional Admission</a:t>
            </a:r>
          </a:p>
          <a:p>
            <a:pPr marL="1257300" lvl="2" indent="-342900" defTabSz="605150">
              <a:buFont typeface="Arial" panose="020B0604020202020204" pitchFamily="34" charset="0"/>
              <a:buChar char="•"/>
              <a:defRPr/>
            </a:pPr>
            <a:r>
              <a:rPr lang="en-US" sz="2400" b="1" dirty="0">
                <a:latin typeface="Trebuchet MS" panose="020B0603020202020204" pitchFamily="34" charset="0"/>
              </a:rPr>
              <a:t>Baseless DOJ Investigation Closed</a:t>
            </a:r>
          </a:p>
          <a:p>
            <a:pPr marL="1257300" lvl="2" indent="-342900" defTabSz="605150">
              <a:buFont typeface="Arial" panose="020B0604020202020204" pitchFamily="34" charset="0"/>
              <a:buChar char="•"/>
              <a:defRPr/>
            </a:pPr>
            <a:r>
              <a:rPr lang="en-US" sz="2400" b="1" dirty="0">
                <a:latin typeface="Trebuchet MS" panose="020B0603020202020204" pitchFamily="34" charset="0"/>
              </a:rPr>
              <a:t>New Era of Collaboration Between Programs</a:t>
            </a:r>
          </a:p>
        </p:txBody>
      </p:sp>
      <p:sp>
        <p:nvSpPr>
          <p:cNvPr id="70" name="Subtitle 2">
            <a:extLst>
              <a:ext uri="{FF2B5EF4-FFF2-40B4-BE49-F238E27FC236}">
                <a16:creationId xmlns:a16="http://schemas.microsoft.com/office/drawing/2014/main" id="{C8940DEF-65E3-4401-A4F2-757AA1C5C47A}"/>
              </a:ext>
            </a:extLst>
          </p:cNvPr>
          <p:cNvSpPr txBox="1">
            <a:spLocks/>
          </p:cNvSpPr>
          <p:nvPr/>
        </p:nvSpPr>
        <p:spPr>
          <a:xfrm>
            <a:off x="5036205" y="4087238"/>
            <a:ext cx="3943525" cy="2309539"/>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sz="1191" b="0" i="0" u="none" strike="noStrike" kern="0" cap="none" spc="0" normalizeH="0" baseline="0" noProof="0" dirty="0">
                <a:ln>
                  <a:noFill/>
                </a:ln>
                <a:solidFill>
                  <a:sysClr val="windowText" lastClr="000000"/>
                </a:solidFill>
                <a:effectLst/>
                <a:uLnTx/>
                <a:uFillTx/>
                <a:latin typeface="Calibri"/>
                <a:ea typeface="+mn-ea"/>
                <a:cs typeface="+mn-cs"/>
              </a:rPr>
              <a:t> </a:t>
            </a:r>
          </a:p>
          <a:p>
            <a:pPr marL="0" marR="0" lvl="0" indent="0" algn="l" defTabSz="605150" rtl="0" eaLnBrk="1" fontAlgn="auto" latinLnBrk="0" hangingPunct="1">
              <a:lnSpc>
                <a:spcPct val="100000"/>
              </a:lnSpc>
              <a:spcBef>
                <a:spcPts val="0"/>
              </a:spcBef>
              <a:spcAft>
                <a:spcPts val="0"/>
              </a:spcAft>
              <a:buClrTx/>
              <a:buSzTx/>
              <a:buFontTx/>
              <a:buNone/>
              <a:tabLst/>
              <a:defRPr/>
            </a:pPr>
            <a:endParaRPr kumimoji="0" lang="en-US" sz="1191"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a:ea typeface="+mn-ea"/>
                <a:cs typeface="+mn-cs"/>
              </a:rPr>
              <a:t>J.E. Buddy Stockwell III, JD, CCI </a:t>
            </a: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a:ea typeface="+mn-ea"/>
                <a:cs typeface="+mn-cs"/>
              </a:rPr>
              <a:t>Executive Director </a:t>
            </a: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a:ea typeface="+mn-ea"/>
                <a:cs typeface="+mn-cs"/>
              </a:rPr>
              <a:t>Tennessee Lawyers Assistance Program </a:t>
            </a: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a:ea typeface="+mn-ea"/>
                <a:cs typeface="+mn-cs"/>
              </a:rPr>
              <a:t>(615) 741-3238</a:t>
            </a: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solidFill>
                  <a:sysClr val="windowText" lastClr="000000"/>
                </a:solidFill>
                <a:effectLst/>
                <a:uLnTx/>
                <a:uFillTx/>
                <a:latin typeface="Calibri"/>
                <a:ea typeface="+mn-ea"/>
                <a:cs typeface="+mn-cs"/>
              </a:rPr>
              <a:t>Buddy.Stockwell</a:t>
            </a:r>
            <a:r>
              <a:rPr kumimoji="0" lang="en-US" b="1" i="0" u="none" strike="noStrike" kern="0" cap="none" spc="0" normalizeH="0" baseline="0" noProof="0" dirty="0">
                <a:ln>
                  <a:noFill/>
                </a:ln>
                <a:solidFill>
                  <a:sysClr val="windowText" lastClr="000000"/>
                </a:solidFill>
                <a:effectLst/>
                <a:uLnTx/>
                <a:uFillTx/>
                <a:latin typeface="Calibri"/>
                <a:ea typeface="+mn-ea"/>
                <a:cs typeface="+mn-cs"/>
              </a:rPr>
              <a:t>@</a:t>
            </a:r>
            <a:r>
              <a:rPr lang="en-US" b="1" kern="0" dirty="0">
                <a:solidFill>
                  <a:sysClr val="windowText" lastClr="000000"/>
                </a:solidFill>
                <a:latin typeface="Calibri"/>
              </a:rPr>
              <a:t>tncourts.gov</a:t>
            </a:r>
            <a:endParaRPr kumimoji="0" lang="en-US"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l" defTabSz="60515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a:ea typeface="+mn-ea"/>
                <a:cs typeface="+mn-cs"/>
                <a:hlinkClick r:id="rId3"/>
              </a:rPr>
              <a:t>www.tlap.org</a:t>
            </a:r>
            <a:r>
              <a:rPr kumimoji="0" lang="en-US" b="1" i="0" u="none" strike="noStrike" kern="0" cap="none" spc="0" normalizeH="0" baseline="0" noProof="0" dirty="0">
                <a:ln>
                  <a:noFill/>
                </a:ln>
                <a:solidFill>
                  <a:sysClr val="windowText" lastClr="000000"/>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BA42427D-7D69-4A96-A4E1-959595DF66C3}"/>
              </a:ext>
            </a:extLst>
          </p:cNvPr>
          <p:cNvSpPr txBox="1"/>
          <p:nvPr/>
        </p:nvSpPr>
        <p:spPr>
          <a:xfrm>
            <a:off x="940624" y="5791200"/>
            <a:ext cx="2036327" cy="293927"/>
          </a:xfrm>
          <a:prstGeom prst="rect">
            <a:avLst/>
          </a:prstGeom>
          <a:noFill/>
        </p:spPr>
        <p:txBody>
          <a:bodyPr wrap="none" rtlCol="0">
            <a:spAutoFit/>
          </a:bodyPr>
          <a:lstStyle/>
          <a:p>
            <a:pPr defTabSz="605150"/>
            <a:r>
              <a:rPr lang="en-US" sz="1310" dirty="0">
                <a:solidFill>
                  <a:prstClr val="black"/>
                </a:solidFill>
                <a:latin typeface="Calibri"/>
              </a:rPr>
              <a:t>All Rights Reserved © 2025</a:t>
            </a:r>
          </a:p>
        </p:txBody>
      </p:sp>
      <p:pic>
        <p:nvPicPr>
          <p:cNvPr id="71" name="Picture 70" descr="A picture containing drawing&#10;&#10;Description automatically generated">
            <a:extLst>
              <a:ext uri="{FF2B5EF4-FFF2-40B4-BE49-F238E27FC236}">
                <a16:creationId xmlns:a16="http://schemas.microsoft.com/office/drawing/2014/main" id="{6508527E-9002-4BA3-BEB3-2EB623B5B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0898" y="0"/>
            <a:ext cx="3312250" cy="1574800"/>
          </a:xfrm>
          <a:prstGeom prst="rect">
            <a:avLst/>
          </a:prstGeom>
        </p:spPr>
      </p:pic>
    </p:spTree>
    <p:extLst>
      <p:ext uri="{BB962C8B-B14F-4D97-AF65-F5344CB8AC3E}">
        <p14:creationId xmlns:p14="http://schemas.microsoft.com/office/powerpoint/2010/main" val="245227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F186-C7A1-F69A-8949-731E88862390}"/>
              </a:ext>
            </a:extLst>
          </p:cNvPr>
          <p:cNvSpPr>
            <a:spLocks noGrp="1"/>
          </p:cNvSpPr>
          <p:nvPr>
            <p:ph type="title"/>
          </p:nvPr>
        </p:nvSpPr>
        <p:spPr>
          <a:xfrm>
            <a:off x="819837" y="221630"/>
            <a:ext cx="7504325" cy="1181606"/>
          </a:xfrm>
        </p:spPr>
        <p:txBody>
          <a:bodyPr/>
          <a:lstStyle/>
          <a:p>
            <a:r>
              <a:rPr lang="en-US" dirty="0"/>
              <a:t>Sept 2025 ABA </a:t>
            </a:r>
            <a:r>
              <a:rPr lang="en-US" dirty="0" err="1"/>
              <a:t>CoLAP</a:t>
            </a:r>
            <a:r>
              <a:rPr lang="en-US" dirty="0"/>
              <a:t> Presentations</a:t>
            </a:r>
          </a:p>
        </p:txBody>
      </p:sp>
      <p:sp>
        <p:nvSpPr>
          <p:cNvPr id="3" name="Text Placeholder 2">
            <a:extLst>
              <a:ext uri="{FF2B5EF4-FFF2-40B4-BE49-F238E27FC236}">
                <a16:creationId xmlns:a16="http://schemas.microsoft.com/office/drawing/2014/main" id="{5608AE15-898C-668B-D66B-58B990DD0CF0}"/>
              </a:ext>
            </a:extLst>
          </p:cNvPr>
          <p:cNvSpPr>
            <a:spLocks noGrp="1"/>
          </p:cNvSpPr>
          <p:nvPr>
            <p:ph type="body" idx="1"/>
          </p:nvPr>
        </p:nvSpPr>
        <p:spPr>
          <a:xfrm>
            <a:off x="406399" y="1024464"/>
            <a:ext cx="8585201" cy="5493555"/>
          </a:xfrm>
        </p:spPr>
        <p:txBody>
          <a:bodyPr/>
          <a:lstStyle/>
          <a:p>
            <a:r>
              <a:rPr lang="en-US" sz="2400" dirty="0">
                <a:latin typeface="+mj-lt"/>
              </a:rPr>
              <a:t>1. Holding it All Together: Supporting Solo and Small-Firm Attorneys </a:t>
            </a:r>
          </a:p>
          <a:p>
            <a:r>
              <a:rPr lang="en-US" sz="2400" dirty="0">
                <a:latin typeface="+mj-lt"/>
              </a:rPr>
              <a:t>2. Suicide Prevention, Postvention and Safe Messaging </a:t>
            </a:r>
          </a:p>
          <a:p>
            <a:r>
              <a:rPr lang="en-US" sz="2400" dirty="0">
                <a:latin typeface="+mj-lt"/>
              </a:rPr>
              <a:t>3. The New Model Rule on Conditional Bar Admission</a:t>
            </a:r>
          </a:p>
          <a:p>
            <a:r>
              <a:rPr lang="en-US" sz="2400" dirty="0">
                <a:latin typeface="+mj-lt"/>
              </a:rPr>
              <a:t>4. Impact of Professional Sexual Misconduct in Recovery </a:t>
            </a:r>
          </a:p>
          <a:p>
            <a:r>
              <a:rPr lang="en-US" sz="2400" dirty="0">
                <a:latin typeface="+mj-lt"/>
              </a:rPr>
              <a:t>5  Lawyers Don’t Need Fixing, the Practice of Law Does </a:t>
            </a:r>
          </a:p>
          <a:p>
            <a:r>
              <a:rPr lang="en-US" sz="2400" dirty="0">
                <a:latin typeface="+mj-lt"/>
              </a:rPr>
              <a:t>6. The Myth of the Highly Functional Attorney Addict </a:t>
            </a:r>
          </a:p>
          <a:p>
            <a:r>
              <a:rPr lang="en-US" sz="2400" dirty="0">
                <a:latin typeface="+mj-lt"/>
              </a:rPr>
              <a:t>7. Trauma-Informed and Person-Centered Approaches in LAP Work</a:t>
            </a:r>
          </a:p>
          <a:p>
            <a:r>
              <a:rPr lang="en-US" sz="2400" dirty="0">
                <a:latin typeface="+mj-lt"/>
              </a:rPr>
              <a:t>8. Fluctuating Futures: Navigating The Everchanging Legal Job Market  </a:t>
            </a:r>
          </a:p>
          <a:p>
            <a:r>
              <a:rPr lang="en-US" sz="2400" dirty="0">
                <a:latin typeface="+mj-lt"/>
              </a:rPr>
              <a:t>9. Weed &amp; Wellness: Cannabis in the Legal Profession</a:t>
            </a:r>
          </a:p>
          <a:p>
            <a:r>
              <a:rPr lang="en-US" sz="2400" dirty="0">
                <a:latin typeface="+mj-lt"/>
              </a:rPr>
              <a:t>10. Resourcing the Second Half: Midlife, Retirement, and Beyond</a:t>
            </a:r>
          </a:p>
          <a:p>
            <a:r>
              <a:rPr lang="en-US" sz="2400" dirty="0">
                <a:latin typeface="+mj-lt"/>
              </a:rPr>
              <a:t>11. Polyvagal Theory and the Practice of Law: Inner/Outer Supports </a:t>
            </a:r>
          </a:p>
          <a:p>
            <a:r>
              <a:rPr lang="en-US" sz="2400" dirty="0">
                <a:latin typeface="+mj-lt"/>
              </a:rPr>
              <a:t>12. Understanding Legal Professional Well-Being  </a:t>
            </a:r>
          </a:p>
          <a:p>
            <a:r>
              <a:rPr lang="en-US" sz="2400" dirty="0">
                <a:latin typeface="+mj-lt"/>
              </a:rPr>
              <a:t>13. Another Arrow for the Quiver- LAPs Promote Wellbeing </a:t>
            </a:r>
          </a:p>
          <a:p>
            <a:r>
              <a:rPr lang="en-US" sz="2400" dirty="0">
                <a:latin typeface="+mj-lt"/>
              </a:rPr>
              <a:t>14. Attorney Wellbeing &amp; Accountability  </a:t>
            </a:r>
          </a:p>
          <a:p>
            <a:pPr>
              <a:lnSpc>
                <a:spcPct val="150000"/>
              </a:lnSpc>
            </a:pPr>
            <a:endParaRPr lang="en-US" dirty="0"/>
          </a:p>
        </p:txBody>
      </p:sp>
      <p:pic>
        <p:nvPicPr>
          <p:cNvPr id="5" name="Picture 4" descr="Logo&#10;&#10;Description automatically generated">
            <a:extLst>
              <a:ext uri="{FF2B5EF4-FFF2-40B4-BE49-F238E27FC236}">
                <a16:creationId xmlns:a16="http://schemas.microsoft.com/office/drawing/2014/main" id="{EE21878F-9101-BB86-C94D-AAD4ADDF3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208189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ECA8-A3E5-3269-4883-867B4D820C1F}"/>
              </a:ext>
            </a:extLst>
          </p:cNvPr>
          <p:cNvSpPr>
            <a:spLocks noGrp="1"/>
          </p:cNvSpPr>
          <p:nvPr>
            <p:ph type="title"/>
          </p:nvPr>
        </p:nvSpPr>
        <p:spPr>
          <a:xfrm>
            <a:off x="1304503" y="237904"/>
            <a:ext cx="6534994" cy="1477328"/>
          </a:xfrm>
        </p:spPr>
        <p:txBody>
          <a:bodyPr/>
          <a:lstStyle/>
          <a:p>
            <a:pPr algn="ctr"/>
            <a:r>
              <a:rPr lang="en-US" sz="4800" dirty="0"/>
              <a:t>PART TWO</a:t>
            </a:r>
            <a:br>
              <a:rPr lang="en-US" sz="4800" dirty="0"/>
            </a:br>
            <a:endParaRPr lang="en-US" sz="4800" dirty="0">
              <a:solidFill>
                <a:schemeClr val="tx2"/>
              </a:solidFill>
            </a:endParaRPr>
          </a:p>
        </p:txBody>
      </p:sp>
      <p:sp>
        <p:nvSpPr>
          <p:cNvPr id="3" name="TextBox 2">
            <a:extLst>
              <a:ext uri="{FF2B5EF4-FFF2-40B4-BE49-F238E27FC236}">
                <a16:creationId xmlns:a16="http://schemas.microsoft.com/office/drawing/2014/main" id="{3AA9A202-FD6C-F126-9D88-C824C514FD59}"/>
              </a:ext>
            </a:extLst>
          </p:cNvPr>
          <p:cNvSpPr txBox="1"/>
          <p:nvPr/>
        </p:nvSpPr>
        <p:spPr>
          <a:xfrm>
            <a:off x="810585" y="4958103"/>
            <a:ext cx="7522829" cy="369332"/>
          </a:xfrm>
          <a:prstGeom prst="rect">
            <a:avLst/>
          </a:prstGeom>
          <a:noFill/>
        </p:spPr>
        <p:txBody>
          <a:bodyPr wrap="none" rtlCol="0">
            <a:spAutoFit/>
          </a:bodyPr>
          <a:lstStyle/>
          <a:p>
            <a:r>
              <a:rPr lang="en-US" dirty="0"/>
              <a:t>https://tlap.org/wp-content/uploads/2025/02/ABA-CoLAP-Resolution-608.pdf</a:t>
            </a:r>
          </a:p>
        </p:txBody>
      </p:sp>
      <p:sp>
        <p:nvSpPr>
          <p:cNvPr id="6" name="TextBox 5">
            <a:extLst>
              <a:ext uri="{FF2B5EF4-FFF2-40B4-BE49-F238E27FC236}">
                <a16:creationId xmlns:a16="http://schemas.microsoft.com/office/drawing/2014/main" id="{10AE7DF5-6F6C-7EE3-FADB-6F4F0DF4550F}"/>
              </a:ext>
            </a:extLst>
          </p:cNvPr>
          <p:cNvSpPr txBox="1"/>
          <p:nvPr/>
        </p:nvSpPr>
        <p:spPr>
          <a:xfrm>
            <a:off x="2159000" y="1715232"/>
            <a:ext cx="5232400" cy="2308324"/>
          </a:xfrm>
          <a:prstGeom prst="rect">
            <a:avLst/>
          </a:prstGeom>
          <a:noFill/>
        </p:spPr>
        <p:txBody>
          <a:bodyPr wrap="square" rtlCol="0">
            <a:spAutoFit/>
          </a:bodyPr>
          <a:lstStyle/>
          <a:p>
            <a:pPr algn="ctr"/>
            <a:r>
              <a:rPr lang="en-US" sz="3600" b="1" dirty="0">
                <a:solidFill>
                  <a:schemeClr val="tx2"/>
                </a:solidFill>
              </a:rPr>
              <a:t>NEW ABA MODEL RULE</a:t>
            </a:r>
          </a:p>
          <a:p>
            <a:pPr algn="ctr"/>
            <a:r>
              <a:rPr lang="en-US" sz="3600" b="1" dirty="0">
                <a:solidFill>
                  <a:schemeClr val="tx2"/>
                </a:solidFill>
              </a:rPr>
              <a:t>Conditional Admission</a:t>
            </a:r>
          </a:p>
          <a:p>
            <a:pPr algn="ctr"/>
            <a:endParaRPr lang="en-US" sz="3600" b="1" dirty="0">
              <a:solidFill>
                <a:schemeClr val="tx2"/>
              </a:solidFill>
            </a:endParaRPr>
          </a:p>
          <a:p>
            <a:pPr algn="ctr"/>
            <a:r>
              <a:rPr lang="en-US" sz="3600" b="1" dirty="0">
                <a:solidFill>
                  <a:schemeClr val="tx2"/>
                </a:solidFill>
              </a:rPr>
              <a:t>February 2025</a:t>
            </a:r>
          </a:p>
        </p:txBody>
      </p:sp>
    </p:spTree>
    <p:extLst>
      <p:ext uri="{BB962C8B-B14F-4D97-AF65-F5344CB8AC3E}">
        <p14:creationId xmlns:p14="http://schemas.microsoft.com/office/powerpoint/2010/main" val="412833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BDCCF-874A-AC3F-7013-3B728990C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95652-62CC-8B18-0883-960E81FDFB98}"/>
              </a:ext>
            </a:extLst>
          </p:cNvPr>
          <p:cNvSpPr>
            <a:spLocks noGrp="1"/>
          </p:cNvSpPr>
          <p:nvPr>
            <p:ph type="title"/>
          </p:nvPr>
        </p:nvSpPr>
        <p:spPr>
          <a:xfrm>
            <a:off x="1285453" y="212504"/>
            <a:ext cx="6573094" cy="1477328"/>
          </a:xfrm>
        </p:spPr>
        <p:txBody>
          <a:bodyPr/>
          <a:lstStyle/>
          <a:p>
            <a:pPr algn="ctr"/>
            <a:r>
              <a:rPr lang="en-US" sz="4800" dirty="0"/>
              <a:t>New ABA Model Rule on Conditional Admission</a:t>
            </a:r>
          </a:p>
        </p:txBody>
      </p:sp>
      <p:sp>
        <p:nvSpPr>
          <p:cNvPr id="3" name="Text Placeholder 2">
            <a:extLst>
              <a:ext uri="{FF2B5EF4-FFF2-40B4-BE49-F238E27FC236}">
                <a16:creationId xmlns:a16="http://schemas.microsoft.com/office/drawing/2014/main" id="{8683ABE0-94E4-B5CD-804E-DF33C8823291}"/>
              </a:ext>
            </a:extLst>
          </p:cNvPr>
          <p:cNvSpPr>
            <a:spLocks noGrp="1"/>
          </p:cNvSpPr>
          <p:nvPr>
            <p:ph type="body" idx="1"/>
          </p:nvPr>
        </p:nvSpPr>
        <p:spPr>
          <a:xfrm>
            <a:off x="212348" y="1578145"/>
            <a:ext cx="8719304" cy="4178195"/>
          </a:xfrm>
        </p:spPr>
        <p:txBody>
          <a:bodyPr/>
          <a:lstStyle/>
          <a:p>
            <a:endParaRPr lang="en-US" sz="2400" dirty="0">
              <a:solidFill>
                <a:srgbClr val="003E7E"/>
              </a:solidFill>
              <a:latin typeface="+mn-lt"/>
            </a:endParaRP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Unanimously adopted by ABA on February 3, 2025.</a:t>
            </a: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Three years in drafting by </a:t>
            </a:r>
            <a:r>
              <a:rPr lang="en-US" sz="2800" dirty="0" err="1">
                <a:solidFill>
                  <a:schemeClr val="tx1"/>
                </a:solidFill>
                <a:latin typeface="+mn-lt"/>
                <a:ea typeface="Aptos" panose="020B0004020202020204" pitchFamily="34" charset="0"/>
                <a:cs typeface="Times New Roman" panose="02020603050405020304" pitchFamily="18" charset="0"/>
              </a:rPr>
              <a:t>CoLAP</a:t>
            </a:r>
            <a:r>
              <a:rPr lang="en-US" sz="2800" dirty="0">
                <a:solidFill>
                  <a:schemeClr val="tx1"/>
                </a:solidFill>
                <a:latin typeface="+mn-lt"/>
                <a:ea typeface="Aptos" panose="020B0004020202020204" pitchFamily="34" charset="0"/>
                <a:cs typeface="Times New Roman" panose="02020603050405020304" pitchFamily="18" charset="0"/>
              </a:rPr>
              <a:t> Law School Committee.</a:t>
            </a: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Judge Butch Childers (Ret) from Memphis on Comm.</a:t>
            </a: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Totally replaces old C/A Rule of 2008.</a:t>
            </a: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Reflects 17 Years of medical advancements in monitoring.</a:t>
            </a:r>
          </a:p>
          <a:p>
            <a:pPr marL="285750" indent="-285750" algn="l">
              <a:lnSpc>
                <a:spcPct val="150000"/>
              </a:lnSpc>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Available at </a:t>
            </a:r>
            <a:r>
              <a:rPr lang="en-US" sz="2800" dirty="0">
                <a:solidFill>
                  <a:schemeClr val="tx1"/>
                </a:solidFill>
                <a:latin typeface="+mn-lt"/>
                <a:ea typeface="Aptos" panose="020B0004020202020204" pitchFamily="34" charset="0"/>
                <a:cs typeface="Times New Roman" panose="02020603050405020304" pitchFamily="18" charset="0"/>
                <a:hlinkClick r:id="rId2"/>
              </a:rPr>
              <a:t>https://tlap.org/faqs/</a:t>
            </a:r>
            <a:endParaRPr lang="en-US" sz="2400" dirty="0"/>
          </a:p>
        </p:txBody>
      </p:sp>
    </p:spTree>
    <p:extLst>
      <p:ext uri="{BB962C8B-B14F-4D97-AF65-F5344CB8AC3E}">
        <p14:creationId xmlns:p14="http://schemas.microsoft.com/office/powerpoint/2010/main" val="73604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7F08D-B133-BD39-71B2-DA7159F01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2FEF8-CF59-D26B-EE52-850AC855097C}"/>
              </a:ext>
            </a:extLst>
          </p:cNvPr>
          <p:cNvSpPr>
            <a:spLocks noGrp="1"/>
          </p:cNvSpPr>
          <p:nvPr>
            <p:ph type="title"/>
          </p:nvPr>
        </p:nvSpPr>
        <p:spPr>
          <a:xfrm>
            <a:off x="796014" y="271326"/>
            <a:ext cx="7551971" cy="738664"/>
          </a:xfrm>
        </p:spPr>
        <p:txBody>
          <a:bodyPr/>
          <a:lstStyle/>
          <a:p>
            <a:pPr algn="ctr"/>
            <a:r>
              <a:rPr lang="en-US" sz="4800" dirty="0"/>
              <a:t>Uniform ABA Support </a:t>
            </a:r>
          </a:p>
        </p:txBody>
      </p:sp>
      <p:sp>
        <p:nvSpPr>
          <p:cNvPr id="3" name="Text Placeholder 2">
            <a:extLst>
              <a:ext uri="{FF2B5EF4-FFF2-40B4-BE49-F238E27FC236}">
                <a16:creationId xmlns:a16="http://schemas.microsoft.com/office/drawing/2014/main" id="{F998EB8C-9BCD-673B-2CBF-DB7C457B0436}"/>
              </a:ext>
            </a:extLst>
          </p:cNvPr>
          <p:cNvSpPr>
            <a:spLocks noGrp="1"/>
          </p:cNvSpPr>
          <p:nvPr>
            <p:ph type="body" idx="1"/>
          </p:nvPr>
        </p:nvSpPr>
        <p:spPr>
          <a:xfrm>
            <a:off x="-65277" y="819490"/>
            <a:ext cx="9274552" cy="5433410"/>
          </a:xfrm>
        </p:spPr>
        <p:txBody>
          <a:bodyPr/>
          <a:lstStyle/>
          <a:p>
            <a:endParaRPr lang="en-US" sz="2400" dirty="0">
              <a:solidFill>
                <a:srgbClr val="003E7E"/>
              </a:solidFill>
              <a:latin typeface="+mn-lt"/>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Commission on Disability Rights (co-sponsor with ADA input)</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Commission on Interest on Lawyers’ Trust Accounts</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Ethics and Professional Regulation</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Lawyer Referral &amp; Information Service</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Lawyer’s Professional Liability</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Professional Regulation</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Professionalism</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Standing Committee on Public Protection Legal Services Law Practice Division</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Section of Civil Rights and Social Justice </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Section of Legal Education and Admissions to the Bar</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Law Student Division</a:t>
            </a:r>
            <a:endParaRPr lang="en-US" sz="2000" b="1" kern="100" dirty="0">
              <a:solidFill>
                <a:schemeClr val="tx1"/>
              </a:solidFill>
              <a:effectLst/>
              <a:latin typeface="+mn-lt"/>
              <a:ea typeface="Calibri" panose="020F0502020204030204" pitchFamily="34" charset="0"/>
              <a:cs typeface="Times New Roman" panose="02020603050405020304" pitchFamily="18" charset="0"/>
            </a:endParaRPr>
          </a:p>
          <a:p>
            <a:pPr marL="514350" marR="0" algn="just">
              <a:lnSpc>
                <a:spcPct val="107000"/>
              </a:lnSpc>
              <a:spcAft>
                <a:spcPts val="800"/>
              </a:spcAft>
              <a:tabLst>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kern="0" dirty="0">
                <a:solidFill>
                  <a:schemeClr val="tx1"/>
                </a:solidFill>
                <a:effectLst/>
                <a:latin typeface="+mn-lt"/>
                <a:ea typeface="Times New Roman" panose="02020603050405020304" pitchFamily="18" charset="0"/>
                <a:cs typeface="Times New Roman" panose="02020603050405020304" pitchFamily="18" charset="0"/>
              </a:rPr>
              <a:t>ABA Young Lawyers Division</a:t>
            </a:r>
            <a:endParaRPr lang="en-US" sz="2400" dirty="0"/>
          </a:p>
        </p:txBody>
      </p:sp>
    </p:spTree>
    <p:extLst>
      <p:ext uri="{BB962C8B-B14F-4D97-AF65-F5344CB8AC3E}">
        <p14:creationId xmlns:p14="http://schemas.microsoft.com/office/powerpoint/2010/main" val="338924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806F-6E06-220D-69A4-F203162E8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1ED66-31D9-7264-9220-665BF461820E}"/>
              </a:ext>
            </a:extLst>
          </p:cNvPr>
          <p:cNvSpPr>
            <a:spLocks noGrp="1"/>
          </p:cNvSpPr>
          <p:nvPr>
            <p:ph type="title"/>
          </p:nvPr>
        </p:nvSpPr>
        <p:spPr>
          <a:xfrm>
            <a:off x="512567" y="179847"/>
            <a:ext cx="7858547" cy="1477328"/>
          </a:xfrm>
        </p:spPr>
        <p:txBody>
          <a:bodyPr/>
          <a:lstStyle/>
          <a:p>
            <a:pPr algn="ctr"/>
            <a:r>
              <a:rPr lang="en-US" sz="4800" dirty="0"/>
              <a:t>Publicly Forging the New Rule </a:t>
            </a:r>
          </a:p>
        </p:txBody>
      </p:sp>
      <p:sp>
        <p:nvSpPr>
          <p:cNvPr id="3" name="Text Placeholder 2">
            <a:extLst>
              <a:ext uri="{FF2B5EF4-FFF2-40B4-BE49-F238E27FC236}">
                <a16:creationId xmlns:a16="http://schemas.microsoft.com/office/drawing/2014/main" id="{C74DB77E-64BE-D656-E493-3E3811FD932D}"/>
              </a:ext>
            </a:extLst>
          </p:cNvPr>
          <p:cNvSpPr>
            <a:spLocks noGrp="1"/>
          </p:cNvSpPr>
          <p:nvPr>
            <p:ph type="body" idx="1"/>
          </p:nvPr>
        </p:nvSpPr>
        <p:spPr>
          <a:xfrm>
            <a:off x="212348" y="1211620"/>
            <a:ext cx="8719304" cy="4924425"/>
          </a:xfrm>
        </p:spPr>
        <p:txBody>
          <a:bodyPr/>
          <a:lstStyle/>
          <a:p>
            <a:r>
              <a:rPr lang="en-US" sz="2800" b="1" i="0" u="none" strike="noStrike" baseline="0" dirty="0">
                <a:solidFill>
                  <a:srgbClr val="000000"/>
                </a:solidFill>
                <a:latin typeface="+mn-lt"/>
              </a:rPr>
              <a:t>2022 Nationa</a:t>
            </a:r>
            <a:r>
              <a:rPr lang="en-US" sz="2800" b="1" dirty="0">
                <a:solidFill>
                  <a:srgbClr val="000000"/>
                </a:solidFill>
                <a:latin typeface="+mn-lt"/>
              </a:rPr>
              <a:t>l </a:t>
            </a:r>
            <a:r>
              <a:rPr lang="en-US" sz="2800" b="1" i="0" u="none" strike="noStrike" baseline="0" dirty="0" err="1">
                <a:solidFill>
                  <a:srgbClr val="000000"/>
                </a:solidFill>
                <a:latin typeface="+mn-lt"/>
              </a:rPr>
              <a:t>CoLAP</a:t>
            </a:r>
            <a:r>
              <a:rPr lang="en-US" sz="2800" b="1" i="0" u="none" strike="noStrike" baseline="0" dirty="0">
                <a:solidFill>
                  <a:srgbClr val="000000"/>
                </a:solidFill>
                <a:latin typeface="+mn-lt"/>
              </a:rPr>
              <a:t> Conference Panel Discussion:</a:t>
            </a:r>
          </a:p>
          <a:p>
            <a:endParaRPr lang="en-US" sz="28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Panel included bar applicants, regulators, members of the judiciary.</a:t>
            </a: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How long should monitoring lengths be?</a:t>
            </a:r>
            <a:endParaRPr lang="en-US" sz="2400" b="0" i="0" u="none" strike="noStrike" baseline="0" dirty="0">
              <a:solidFill>
                <a:srgbClr val="000000"/>
              </a:solidFill>
              <a:latin typeface="+mn-lt"/>
            </a:endParaRP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What conditions are over-reaching or too burdensome? </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Is monitoring punitive/probationary (“sentencing guidelines?”)</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 Is monitoring medical (“case-by-case by individualized care?”)</a:t>
            </a:r>
            <a:endParaRPr lang="en-US" sz="2400" dirty="0">
              <a:solidFill>
                <a:srgbClr val="000000"/>
              </a:solidFill>
              <a:latin typeface="+mn-lt"/>
            </a:endParaRP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endParaRPr lang="en-US" sz="2400" b="0" i="0" u="none" strike="noStrike" baseline="0" dirty="0">
              <a:solidFill>
                <a:srgbClr val="000000"/>
              </a:solidFill>
              <a:latin typeface="+mn-lt"/>
            </a:endParaRPr>
          </a:p>
        </p:txBody>
      </p:sp>
    </p:spTree>
    <p:extLst>
      <p:ext uri="{BB962C8B-B14F-4D97-AF65-F5344CB8AC3E}">
        <p14:creationId xmlns:p14="http://schemas.microsoft.com/office/powerpoint/2010/main" val="426579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E519-F221-5042-6A63-BD8FAA7F4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1DC97-CF19-E95E-EE7E-D37AAC4B2D68}"/>
              </a:ext>
            </a:extLst>
          </p:cNvPr>
          <p:cNvSpPr>
            <a:spLocks noGrp="1"/>
          </p:cNvSpPr>
          <p:nvPr>
            <p:ph type="title"/>
          </p:nvPr>
        </p:nvSpPr>
        <p:spPr>
          <a:xfrm>
            <a:off x="642726" y="301404"/>
            <a:ext cx="7858547" cy="738664"/>
          </a:xfrm>
        </p:spPr>
        <p:txBody>
          <a:bodyPr/>
          <a:lstStyle/>
          <a:p>
            <a:pPr algn="ctr"/>
            <a:r>
              <a:rPr lang="en-US" sz="4800" dirty="0"/>
              <a:t>Operation of Medical Model </a:t>
            </a:r>
          </a:p>
        </p:txBody>
      </p:sp>
      <p:sp>
        <p:nvSpPr>
          <p:cNvPr id="3" name="Text Placeholder 2">
            <a:extLst>
              <a:ext uri="{FF2B5EF4-FFF2-40B4-BE49-F238E27FC236}">
                <a16:creationId xmlns:a16="http://schemas.microsoft.com/office/drawing/2014/main" id="{6E1C588D-14D5-54F8-00B5-949AF7C9B8BA}"/>
              </a:ext>
            </a:extLst>
          </p:cNvPr>
          <p:cNvSpPr>
            <a:spLocks noGrp="1"/>
          </p:cNvSpPr>
          <p:nvPr>
            <p:ph type="body" idx="1"/>
          </p:nvPr>
        </p:nvSpPr>
        <p:spPr>
          <a:xfrm>
            <a:off x="212347" y="1351320"/>
            <a:ext cx="8719304" cy="5355312"/>
          </a:xfrm>
        </p:spPr>
        <p:txBody>
          <a:bodyPr/>
          <a:lstStyle/>
          <a:p>
            <a:pPr marL="285750" indent="-285750">
              <a:buFont typeface="Arial" panose="020B0604020202020204" pitchFamily="34" charset="0"/>
              <a:buChar char="•"/>
            </a:pPr>
            <a:r>
              <a:rPr lang="en-US" sz="2400" dirty="0">
                <a:solidFill>
                  <a:srgbClr val="000000"/>
                </a:solidFill>
                <a:latin typeface="+mn-lt"/>
              </a:rPr>
              <a:t>T</a:t>
            </a:r>
            <a:r>
              <a:rPr lang="en-US" sz="2400" b="0" i="0" u="none" strike="noStrike" baseline="0" dirty="0">
                <a:solidFill>
                  <a:srgbClr val="000000"/>
                </a:solidFill>
                <a:latin typeface="+mn-lt"/>
              </a:rPr>
              <a:t>he length of the conditional admission should be based on the </a:t>
            </a:r>
            <a:r>
              <a:rPr lang="en-US" sz="2400" b="1" i="0" u="none" strike="noStrike" baseline="0" dirty="0">
                <a:solidFill>
                  <a:srgbClr val="000000"/>
                </a:solidFill>
                <a:latin typeface="+mn-lt"/>
              </a:rPr>
              <a:t>individualized clinical assessment</a:t>
            </a:r>
            <a:r>
              <a:rPr lang="en-US" sz="2400" b="0" i="0" u="none" strike="noStrike" baseline="0" dirty="0">
                <a:solidFill>
                  <a:srgbClr val="000000"/>
                </a:solidFill>
                <a:latin typeface="+mn-lt"/>
              </a:rPr>
              <a:t> of the applicant’s situation in light of prevailing scientific information (clinically determined).</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i="0" u="none" strike="noStrike" baseline="0" dirty="0">
                <a:solidFill>
                  <a:srgbClr val="000000"/>
                </a:solidFill>
                <a:latin typeface="+mn-lt"/>
              </a:rPr>
              <a:t>Conditional admission should not exceed sixty (60) months (five years), except for cause (non-compliance; ethical complaint, etc</a:t>
            </a:r>
            <a:r>
              <a:rPr lang="en-US" sz="2400" dirty="0">
                <a:solidFill>
                  <a:srgbClr val="000000"/>
                </a:solidFill>
                <a:latin typeface="+mn-lt"/>
              </a:rPr>
              <a:t>.).</a:t>
            </a:r>
            <a:endParaRPr lang="en-US" sz="2400" i="0" u="none" strike="noStrike" baseline="0" dirty="0">
              <a:solidFill>
                <a:srgbClr val="000000"/>
              </a:solidFill>
              <a:latin typeface="+mn-lt"/>
            </a:endParaRPr>
          </a:p>
          <a:p>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Applicants should get </a:t>
            </a:r>
            <a:r>
              <a:rPr lang="en-US" sz="2400" i="0" u="none" strike="noStrike" baseline="0" dirty="0">
                <a:solidFill>
                  <a:srgbClr val="000000"/>
                </a:solidFill>
                <a:latin typeface="+mn-lt"/>
              </a:rPr>
              <a:t>credit for monitoring during law school</a:t>
            </a:r>
            <a:r>
              <a:rPr lang="en-US" sz="2400" b="0" i="0" u="none" strike="noStrike" baseline="0" dirty="0">
                <a:solidFill>
                  <a:srgbClr val="000000"/>
                </a:solidFill>
                <a:latin typeface="+mn-lt"/>
              </a:rPr>
              <a:t>.</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Individualized = case-by-case diagnostics, treatment, monitoring.</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3600" b="1" dirty="0">
                <a:solidFill>
                  <a:srgbClr val="000000"/>
                </a:solidFill>
                <a:latin typeface="+mn-lt"/>
              </a:rPr>
              <a:t>TLAP: is there a </a:t>
            </a:r>
            <a:r>
              <a:rPr lang="en-US" sz="3600" b="1" i="0" u="none" strike="noStrike" baseline="0" dirty="0">
                <a:solidFill>
                  <a:srgbClr val="000000"/>
                </a:solidFill>
                <a:latin typeface="+mn-lt"/>
              </a:rPr>
              <a:t>“</a:t>
            </a:r>
            <a:r>
              <a:rPr lang="en-US" sz="3600" b="1" i="1" u="none" strike="noStrike" baseline="0" dirty="0">
                <a:solidFill>
                  <a:srgbClr val="000000"/>
                </a:solidFill>
                <a:latin typeface="+mn-lt"/>
              </a:rPr>
              <a:t>current clinical situation</a:t>
            </a:r>
            <a:r>
              <a:rPr lang="en-US" sz="3600" b="1" i="0" u="none" strike="noStrike" baseline="0" dirty="0">
                <a:solidFill>
                  <a:srgbClr val="000000"/>
                </a:solidFill>
                <a:latin typeface="+mn-lt"/>
              </a:rPr>
              <a:t>”?</a:t>
            </a:r>
            <a:endParaRPr lang="en-US" sz="2400" dirty="0">
              <a:solidFill>
                <a:srgbClr val="003E7E"/>
              </a:solidFill>
              <a:latin typeface="+mn-lt"/>
            </a:endParaRPr>
          </a:p>
          <a:p>
            <a:endParaRPr lang="en-US" sz="2400" dirty="0">
              <a:solidFill>
                <a:srgbClr val="003E7E"/>
              </a:solidFill>
              <a:latin typeface="+mn-lt"/>
            </a:endParaRPr>
          </a:p>
          <a:p>
            <a:endParaRPr lang="en-US" sz="2400" dirty="0"/>
          </a:p>
        </p:txBody>
      </p:sp>
    </p:spTree>
    <p:extLst>
      <p:ext uri="{BB962C8B-B14F-4D97-AF65-F5344CB8AC3E}">
        <p14:creationId xmlns:p14="http://schemas.microsoft.com/office/powerpoint/2010/main" val="375901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5BDF-8E15-B905-F2DB-64003993A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84ECE-0E0B-5307-6CC3-D520DCB3DD7A}"/>
              </a:ext>
            </a:extLst>
          </p:cNvPr>
          <p:cNvSpPr>
            <a:spLocks noGrp="1"/>
          </p:cNvSpPr>
          <p:nvPr>
            <p:ph type="title"/>
          </p:nvPr>
        </p:nvSpPr>
        <p:spPr>
          <a:xfrm>
            <a:off x="212348" y="274190"/>
            <a:ext cx="8541504" cy="738664"/>
          </a:xfrm>
        </p:spPr>
        <p:txBody>
          <a:bodyPr/>
          <a:lstStyle/>
          <a:p>
            <a:pPr algn="ctr"/>
            <a:r>
              <a:rPr lang="en-US" sz="4800" dirty="0"/>
              <a:t>ASAM Settles Medical Debates</a:t>
            </a:r>
          </a:p>
        </p:txBody>
      </p:sp>
      <p:sp>
        <p:nvSpPr>
          <p:cNvPr id="3" name="Text Placeholder 2">
            <a:extLst>
              <a:ext uri="{FF2B5EF4-FFF2-40B4-BE49-F238E27FC236}">
                <a16:creationId xmlns:a16="http://schemas.microsoft.com/office/drawing/2014/main" id="{44BF3C6F-499D-68C3-95CB-9290C66E2E13}"/>
              </a:ext>
            </a:extLst>
          </p:cNvPr>
          <p:cNvSpPr>
            <a:spLocks noGrp="1"/>
          </p:cNvSpPr>
          <p:nvPr>
            <p:ph type="body" idx="1"/>
          </p:nvPr>
        </p:nvSpPr>
        <p:spPr>
          <a:xfrm>
            <a:off x="123448" y="1179254"/>
            <a:ext cx="8719304" cy="4828117"/>
          </a:xfrm>
        </p:spPr>
        <p:txBody>
          <a:bodyPr/>
          <a:lstStyle/>
          <a:p>
            <a:r>
              <a:rPr lang="en-US" sz="2800" b="1" dirty="0">
                <a:solidFill>
                  <a:schemeClr val="tx1"/>
                </a:solidFill>
                <a:latin typeface="+mn-lt"/>
              </a:rPr>
              <a:t>Per ABA Resolution 608:</a:t>
            </a:r>
          </a:p>
          <a:p>
            <a:endParaRPr lang="en-US" sz="2400" b="1" dirty="0">
              <a:solidFill>
                <a:schemeClr val="tx1"/>
              </a:solidFill>
              <a:latin typeface="+mn-lt"/>
            </a:endParaRPr>
          </a:p>
          <a:p>
            <a:pPr lvl="1"/>
            <a:r>
              <a:rPr lang="en-US" sz="2611" kern="100" dirty="0">
                <a:effectLst/>
                <a:latin typeface="Calibri" panose="020F0502020204030204" pitchFamily="34" charset="0"/>
                <a:ea typeface="Aptos" panose="020B0004020202020204" pitchFamily="34" charset="0"/>
                <a:cs typeface="Times New Roman" panose="02020603050405020304" pitchFamily="18" charset="0"/>
              </a:rPr>
              <a:t>“The new ASAM Criteria 4</a:t>
            </a:r>
            <a:r>
              <a:rPr lang="en-US" sz="2611" kern="100" baseline="30000" dirty="0">
                <a:effectLst/>
                <a:latin typeface="Calibri" panose="020F0502020204030204" pitchFamily="34" charset="0"/>
                <a:ea typeface="Aptos" panose="020B0004020202020204" pitchFamily="34" charset="0"/>
                <a:cs typeface="Times New Roman" panose="02020603050405020304" pitchFamily="18" charset="0"/>
              </a:rPr>
              <a:t>th</a:t>
            </a:r>
            <a:r>
              <a:rPr lang="en-US" sz="2611" kern="100" dirty="0">
                <a:effectLst/>
                <a:latin typeface="Calibri" panose="020F0502020204030204" pitchFamily="34" charset="0"/>
                <a:ea typeface="Aptos" panose="020B0004020202020204" pitchFamily="34" charset="0"/>
                <a:cs typeface="Times New Roman" panose="02020603050405020304" pitchFamily="18" charset="0"/>
              </a:rPr>
              <a:t> Edition has subsequently been published, and many </a:t>
            </a:r>
            <a:r>
              <a:rPr lang="en-US" sz="2611" b="1" i="1" kern="100" dirty="0">
                <a:effectLst/>
                <a:latin typeface="Calibri" panose="020F0502020204030204" pitchFamily="34" charset="0"/>
                <a:ea typeface="Aptos" panose="020B0004020202020204" pitchFamily="34" charset="0"/>
                <a:cs typeface="Times New Roman" panose="02020603050405020304" pitchFamily="18" charset="0"/>
              </a:rPr>
              <a:t>issues are resolved in Chapter 23 </a:t>
            </a:r>
            <a:r>
              <a:rPr lang="en-US" sz="2611" i="1" kern="100" dirty="0">
                <a:effectLst/>
                <a:latin typeface="Calibri" panose="020F0502020204030204" pitchFamily="34" charset="0"/>
                <a:ea typeface="Aptos" panose="020B0004020202020204" pitchFamily="34" charset="0"/>
                <a:cs typeface="Times New Roman" panose="02020603050405020304" pitchFamily="18" charset="0"/>
              </a:rPr>
              <a:t>of that publication through </a:t>
            </a:r>
            <a:r>
              <a:rPr lang="en-US" sz="2611" b="1" i="1" kern="100" dirty="0">
                <a:effectLst/>
                <a:latin typeface="Calibri" panose="020F0502020204030204" pitchFamily="34" charset="0"/>
                <a:ea typeface="Aptos" panose="020B0004020202020204" pitchFamily="34" charset="0"/>
                <a:cs typeface="Times New Roman" panose="02020603050405020304" pitchFamily="18" charset="0"/>
              </a:rPr>
              <a:t>acknowledging the medical framework for best practices in the monitoring and treatment for legal professionals including lawyers and judges</a:t>
            </a:r>
            <a:r>
              <a:rPr lang="en-US" sz="2611" i="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2611" i="1" kern="100" dirty="0">
              <a:latin typeface="Calibri" panose="020F0502020204030204" pitchFamily="34" charset="0"/>
              <a:ea typeface="Aptos" panose="020B0004020202020204" pitchFamily="34" charset="0"/>
              <a:cs typeface="Times New Roman" panose="02020603050405020304" pitchFamily="18" charset="0"/>
            </a:endParaRPr>
          </a:p>
          <a:p>
            <a:endParaRPr lang="en-US" sz="2800" kern="100" dirty="0">
              <a:effectLst/>
              <a:latin typeface="Calibri" panose="020F0502020204030204" pitchFamily="34" charset="0"/>
              <a:ea typeface="Aptos" panose="020B0004020202020204" pitchFamily="34" charset="0"/>
              <a:cs typeface="Times New Roman" panose="02020603050405020304" pitchFamily="18" charset="0"/>
            </a:endParaRPr>
          </a:p>
          <a:p>
            <a:pPr marR="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See details at </a:t>
            </a:r>
            <a:r>
              <a:rPr lang="en-US" sz="2400" dirty="0">
                <a:latin typeface="Calibri" panose="020F0502020204030204" pitchFamily="34" charset="0"/>
                <a:ea typeface="Calibri" panose="020F0502020204030204" pitchFamily="34" charset="0"/>
                <a:cs typeface="Times New Roman" panose="02020603050405020304" pitchFamily="18" charset="0"/>
                <a:hlinkClick r:id="rId2"/>
              </a:rPr>
              <a:t>www.tlap.org</a:t>
            </a:r>
            <a:r>
              <a:rPr lang="en-US" sz="2400" dirty="0">
                <a:latin typeface="Calibri" panose="020F0502020204030204" pitchFamily="34" charset="0"/>
                <a:ea typeface="Calibri" panose="020F0502020204030204" pitchFamily="34" charset="0"/>
                <a:cs typeface="Times New Roman" panose="02020603050405020304" pitchFamily="18" charset="0"/>
              </a:rPr>
              <a:t> (resources; TBA Articles):</a:t>
            </a:r>
          </a:p>
          <a:p>
            <a:pPr marR="0">
              <a:lnSpc>
                <a:spcPct val="115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i="1" dirty="0">
                <a:latin typeface="+mn-lt"/>
              </a:rPr>
              <a:t>ASAM Criteria 4th Edition; Blueprint for Addiction Treatment</a:t>
            </a:r>
            <a:r>
              <a:rPr lang="en-US" sz="2400" dirty="0">
                <a:latin typeface="+mn-lt"/>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rgbClr val="003E7E"/>
              </a:solidFill>
              <a:latin typeface="+mn-lt"/>
            </a:endParaRPr>
          </a:p>
          <a:p>
            <a:endParaRPr lang="en-US" sz="2400" dirty="0"/>
          </a:p>
        </p:txBody>
      </p:sp>
    </p:spTree>
    <p:extLst>
      <p:ext uri="{BB962C8B-B14F-4D97-AF65-F5344CB8AC3E}">
        <p14:creationId xmlns:p14="http://schemas.microsoft.com/office/powerpoint/2010/main" val="126541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D104-4639-2DF8-E1D0-DF898CFAB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311F9-EB76-9390-2926-98F73095A904}"/>
              </a:ext>
            </a:extLst>
          </p:cNvPr>
          <p:cNvSpPr>
            <a:spLocks noGrp="1"/>
          </p:cNvSpPr>
          <p:nvPr>
            <p:ph type="title"/>
          </p:nvPr>
        </p:nvSpPr>
        <p:spPr>
          <a:xfrm>
            <a:off x="549593" y="327325"/>
            <a:ext cx="8044813" cy="5957528"/>
          </a:xfrm>
        </p:spPr>
        <p:txBody>
          <a:bodyPr/>
          <a:lstStyle/>
          <a:p>
            <a:pPr algn="ctr"/>
            <a:r>
              <a:rPr lang="en-US" sz="4800" dirty="0">
                <a:solidFill>
                  <a:schemeClr val="tx2"/>
                </a:solidFill>
              </a:rPr>
              <a:t>PART THREE</a:t>
            </a:r>
            <a:br>
              <a:rPr lang="en-US" dirty="0">
                <a:solidFill>
                  <a:schemeClr val="tx2"/>
                </a:solidFill>
              </a:rPr>
            </a:br>
            <a:br>
              <a:rPr lang="en-US" dirty="0">
                <a:solidFill>
                  <a:schemeClr val="tx2"/>
                </a:solidFill>
              </a:rPr>
            </a:br>
            <a:r>
              <a:rPr lang="en-US" dirty="0">
                <a:solidFill>
                  <a:schemeClr val="tx2"/>
                </a:solidFill>
              </a:rPr>
              <a:t>DOJ RETRACTS </a:t>
            </a:r>
            <a:br>
              <a:rPr lang="en-US" dirty="0">
                <a:solidFill>
                  <a:schemeClr val="tx2"/>
                </a:solidFill>
              </a:rPr>
            </a:br>
            <a:r>
              <a:rPr lang="en-US" dirty="0">
                <a:solidFill>
                  <a:schemeClr val="tx2"/>
                </a:solidFill>
              </a:rPr>
              <a:t>“</a:t>
            </a:r>
            <a:r>
              <a:rPr lang="en-US" i="1" dirty="0">
                <a:solidFill>
                  <a:schemeClr val="tx2"/>
                </a:solidFill>
              </a:rPr>
              <a:t>BASELESS</a:t>
            </a:r>
            <a:r>
              <a:rPr lang="en-US" dirty="0">
                <a:solidFill>
                  <a:schemeClr val="tx2"/>
                </a:solidFill>
              </a:rPr>
              <a:t>” ALLEGATIONS OF </a:t>
            </a:r>
            <a:br>
              <a:rPr lang="en-US" dirty="0">
                <a:solidFill>
                  <a:schemeClr val="tx2"/>
                </a:solidFill>
              </a:rPr>
            </a:br>
            <a:r>
              <a:rPr lang="en-US" dirty="0">
                <a:solidFill>
                  <a:schemeClr val="tx2"/>
                </a:solidFill>
              </a:rPr>
              <a:t>ADA VIOLATIONS BY TBLE AND TLAP</a:t>
            </a:r>
            <a:br>
              <a:rPr lang="en-US" dirty="0">
                <a:solidFill>
                  <a:schemeClr val="tx2"/>
                </a:solidFill>
              </a:rPr>
            </a:br>
            <a:br>
              <a:rPr lang="en-US" dirty="0">
                <a:solidFill>
                  <a:schemeClr val="tx2"/>
                </a:solidFill>
              </a:rPr>
            </a:br>
            <a:r>
              <a:rPr lang="en-US" dirty="0">
                <a:solidFill>
                  <a:schemeClr val="tx2"/>
                </a:solidFill>
              </a:rPr>
              <a:t>The Pivotal Issue: </a:t>
            </a:r>
            <a:r>
              <a:rPr lang="en-US" i="1" dirty="0">
                <a:solidFill>
                  <a:srgbClr val="FF0000"/>
                </a:solidFill>
              </a:rPr>
              <a:t>“Conduct” </a:t>
            </a:r>
            <a:br>
              <a:rPr lang="en-US" dirty="0">
                <a:solidFill>
                  <a:schemeClr val="tx2"/>
                </a:solidFill>
              </a:rPr>
            </a:br>
            <a:br>
              <a:rPr lang="en-US" dirty="0">
                <a:solidFill>
                  <a:schemeClr val="tx2"/>
                </a:solidFill>
              </a:rPr>
            </a:br>
            <a:br>
              <a:rPr lang="en-US" dirty="0"/>
            </a:br>
            <a:endParaRPr lang="en-US" sz="3200" i="1" dirty="0"/>
          </a:p>
        </p:txBody>
      </p:sp>
    </p:spTree>
    <p:extLst>
      <p:ext uri="{BB962C8B-B14F-4D97-AF65-F5344CB8AC3E}">
        <p14:creationId xmlns:p14="http://schemas.microsoft.com/office/powerpoint/2010/main" val="169669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CD13B9-826A-59FC-7F3F-0EE870883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56E00-A56B-7508-3759-4D8680F564DC}"/>
              </a:ext>
            </a:extLst>
          </p:cNvPr>
          <p:cNvSpPr>
            <a:spLocks noGrp="1"/>
          </p:cNvSpPr>
          <p:nvPr>
            <p:ph type="title"/>
          </p:nvPr>
        </p:nvSpPr>
        <p:spPr>
          <a:xfrm>
            <a:off x="420476" y="392917"/>
            <a:ext cx="8074447" cy="738664"/>
          </a:xfrm>
        </p:spPr>
        <p:txBody>
          <a:bodyPr/>
          <a:lstStyle/>
          <a:p>
            <a:pPr algn="ctr"/>
            <a:r>
              <a:rPr lang="en-US" sz="4800" dirty="0"/>
              <a:t>State Courts Regulate Practice</a:t>
            </a:r>
          </a:p>
        </p:txBody>
      </p:sp>
      <p:sp>
        <p:nvSpPr>
          <p:cNvPr id="3" name="Text Placeholder 2">
            <a:extLst>
              <a:ext uri="{FF2B5EF4-FFF2-40B4-BE49-F238E27FC236}">
                <a16:creationId xmlns:a16="http://schemas.microsoft.com/office/drawing/2014/main" id="{50CD111B-CBD0-F960-82BB-DE36AF04BCED}"/>
              </a:ext>
            </a:extLst>
          </p:cNvPr>
          <p:cNvSpPr>
            <a:spLocks noGrp="1"/>
          </p:cNvSpPr>
          <p:nvPr>
            <p:ph type="body" idx="1"/>
          </p:nvPr>
        </p:nvSpPr>
        <p:spPr>
          <a:xfrm>
            <a:off x="301248" y="1232881"/>
            <a:ext cx="8719304" cy="4801314"/>
          </a:xfrm>
        </p:spPr>
        <p:txBody>
          <a:bodyPr/>
          <a:lstStyle/>
          <a:p>
            <a:endParaRPr lang="en-US" sz="2400" dirty="0">
              <a:solidFill>
                <a:srgbClr val="003E7E"/>
              </a:solidFill>
              <a:latin typeface="+mn-lt"/>
            </a:endParaRPr>
          </a:p>
          <a:p>
            <a:pPr marL="285750" indent="-285750" algn="l">
              <a:buFont typeface="Arial" panose="020B0604020202020204" pitchFamily="34" charset="0"/>
              <a:buChar char="•"/>
            </a:pPr>
            <a:r>
              <a:rPr lang="en-US" sz="2400" b="0" i="0" u="none" strike="noStrike" baseline="0" dirty="0">
                <a:solidFill>
                  <a:srgbClr val="000000"/>
                </a:solidFill>
                <a:latin typeface="+mn-lt"/>
              </a:rPr>
              <a:t>The DOJ alleged that the two bar applicants were </a:t>
            </a:r>
            <a:r>
              <a:rPr lang="en-US" sz="2400" dirty="0">
                <a:solidFill>
                  <a:srgbClr val="000000"/>
                </a:solidFill>
                <a:latin typeface="+mn-lt"/>
              </a:rPr>
              <a:t>discriminated against by TBLE and TLAP based on </a:t>
            </a:r>
            <a:r>
              <a:rPr lang="en-US" sz="2400" b="1" dirty="0">
                <a:solidFill>
                  <a:srgbClr val="000000"/>
                </a:solidFill>
                <a:latin typeface="+mn-lt"/>
              </a:rPr>
              <a:t>diagnosis and disability</a:t>
            </a:r>
            <a:r>
              <a:rPr lang="en-US" sz="2400" dirty="0">
                <a:solidFill>
                  <a:srgbClr val="000000"/>
                </a:solidFill>
                <a:latin typeface="+mn-lt"/>
              </a:rPr>
              <a:t>.</a:t>
            </a:r>
          </a:p>
          <a:p>
            <a:pPr marL="285750" indent="-285750" algn="l">
              <a:buFont typeface="Arial" panose="020B0604020202020204" pitchFamily="34" charset="0"/>
              <a:buChar char="•"/>
            </a:pPr>
            <a:endParaRPr lang="en-US" sz="2400" b="0" i="0" u="none" strike="noStrike" baseline="0" dirty="0">
              <a:solidFill>
                <a:srgbClr val="000000"/>
              </a:solidFill>
              <a:latin typeface="+mn-lt"/>
            </a:endParaRPr>
          </a:p>
          <a:p>
            <a:pPr marL="285750" indent="-285750" algn="l">
              <a:buFont typeface="Arial" panose="020B0604020202020204" pitchFamily="34" charset="0"/>
              <a:buChar char="•"/>
            </a:pPr>
            <a:r>
              <a:rPr lang="en-US" sz="2400" dirty="0">
                <a:solidFill>
                  <a:srgbClr val="000000"/>
                </a:solidFill>
                <a:latin typeface="+mn-lt"/>
              </a:rPr>
              <a:t>In fact, these bar applicants were referred to TLAP due to concerns regarding </a:t>
            </a:r>
            <a:r>
              <a:rPr lang="en-US" sz="2400" b="1" i="0" u="none" strike="noStrike" baseline="0" dirty="0">
                <a:solidFill>
                  <a:srgbClr val="FF0000"/>
                </a:solidFill>
                <a:latin typeface="+mn-lt"/>
              </a:rPr>
              <a:t>conduct</a:t>
            </a:r>
            <a:r>
              <a:rPr lang="en-US" sz="2400" b="1" dirty="0">
                <a:solidFill>
                  <a:srgbClr val="000000"/>
                </a:solidFill>
                <a:latin typeface="+mn-lt"/>
              </a:rPr>
              <a:t>.</a:t>
            </a:r>
          </a:p>
          <a:p>
            <a:pPr marL="285750" indent="-285750" algn="l">
              <a:buFont typeface="Arial" panose="020B0604020202020204" pitchFamily="34" charset="0"/>
              <a:buChar char="•"/>
            </a:pPr>
            <a:endParaRPr lang="en-US" sz="2400" b="1" i="0" u="none" strike="noStrike" baseline="0" dirty="0">
              <a:solidFill>
                <a:srgbClr val="000000"/>
              </a:solidFill>
              <a:latin typeface="+mn-lt"/>
            </a:endParaRPr>
          </a:p>
          <a:p>
            <a:r>
              <a:rPr lang="en-US" sz="2400" b="1" u="sng" dirty="0">
                <a:solidFill>
                  <a:srgbClr val="000000"/>
                </a:solidFill>
                <a:latin typeface="+mn-lt"/>
              </a:rPr>
              <a:t>“Conduct” issues in BLE matters can often involve issues such as</a:t>
            </a:r>
            <a:r>
              <a:rPr lang="en-US" sz="2400" b="1" dirty="0">
                <a:solidFill>
                  <a:srgbClr val="000000"/>
                </a:solidFill>
                <a:latin typeface="+mn-lt"/>
              </a:rPr>
              <a:t>:</a:t>
            </a:r>
          </a:p>
          <a:p>
            <a:r>
              <a:rPr lang="en-US" sz="2400" b="1" dirty="0">
                <a:solidFill>
                  <a:srgbClr val="000000"/>
                </a:solidFill>
                <a:latin typeface="+mn-lt"/>
              </a:rPr>
              <a:t>arrests, acts </a:t>
            </a:r>
            <a:r>
              <a:rPr lang="en-US" sz="2400" b="1" dirty="0">
                <a:solidFill>
                  <a:srgbClr val="000000"/>
                </a:solidFill>
                <a:latin typeface="+mj-lt"/>
              </a:rPr>
              <a:t>involving academic </a:t>
            </a:r>
            <a:r>
              <a:rPr lang="en-US" sz="2400" b="1" dirty="0">
                <a:latin typeface="+mj-lt"/>
              </a:rPr>
              <a:t>or employment related misconduct, acts involving dishonesty, fraud, deceit or misrepresentation, neglect of financial responsibilities or professional obligations, violation of a court order, conduct evidencing mental or emotional instability or drug or alcohol abuse, and lack of candor, etc.</a:t>
            </a:r>
            <a:endParaRPr lang="en-US" sz="2400" b="1" dirty="0"/>
          </a:p>
        </p:txBody>
      </p:sp>
    </p:spTree>
    <p:extLst>
      <p:ext uri="{BB962C8B-B14F-4D97-AF65-F5344CB8AC3E}">
        <p14:creationId xmlns:p14="http://schemas.microsoft.com/office/powerpoint/2010/main" val="76580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290A-D6E2-61F3-4FE8-3DD00BFC0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F6AC0-B2BA-55C7-7287-121E8ECC2B8B}"/>
              </a:ext>
            </a:extLst>
          </p:cNvPr>
          <p:cNvSpPr>
            <a:spLocks noGrp="1"/>
          </p:cNvSpPr>
          <p:nvPr>
            <p:ph type="title"/>
          </p:nvPr>
        </p:nvSpPr>
        <p:spPr>
          <a:xfrm>
            <a:off x="420476" y="392917"/>
            <a:ext cx="8074447" cy="738664"/>
          </a:xfrm>
        </p:spPr>
        <p:txBody>
          <a:bodyPr/>
          <a:lstStyle/>
          <a:p>
            <a:pPr algn="ctr"/>
            <a:r>
              <a:rPr lang="en-US" sz="4800" dirty="0"/>
              <a:t>State Courts Regulate Practice</a:t>
            </a:r>
          </a:p>
        </p:txBody>
      </p:sp>
      <p:sp>
        <p:nvSpPr>
          <p:cNvPr id="3" name="Text Placeholder 2">
            <a:extLst>
              <a:ext uri="{FF2B5EF4-FFF2-40B4-BE49-F238E27FC236}">
                <a16:creationId xmlns:a16="http://schemas.microsoft.com/office/drawing/2014/main" id="{27DAEED5-A1C4-6B2E-3CCA-4554FE1CB3EF}"/>
              </a:ext>
            </a:extLst>
          </p:cNvPr>
          <p:cNvSpPr>
            <a:spLocks noGrp="1"/>
          </p:cNvSpPr>
          <p:nvPr>
            <p:ph type="body" idx="1"/>
          </p:nvPr>
        </p:nvSpPr>
        <p:spPr>
          <a:xfrm>
            <a:off x="212347" y="1247945"/>
            <a:ext cx="8719304" cy="5601533"/>
          </a:xfrm>
        </p:spPr>
        <p:txBody>
          <a:bodyPr/>
          <a:lstStyle/>
          <a:p>
            <a:endParaRPr lang="en-US" sz="2400" dirty="0">
              <a:solidFill>
                <a:srgbClr val="003E7E"/>
              </a:solidFill>
              <a:latin typeface="+mn-lt"/>
            </a:endParaRPr>
          </a:p>
          <a:p>
            <a:pPr marL="285750" indent="-285750" algn="l">
              <a:buFont typeface="Arial" panose="020B0604020202020204" pitchFamily="34" charset="0"/>
              <a:buChar char="•"/>
            </a:pPr>
            <a:r>
              <a:rPr lang="en-US" sz="2400" b="0" i="0" u="none" strike="noStrike" baseline="0" dirty="0">
                <a:solidFill>
                  <a:srgbClr val="000000"/>
                </a:solidFill>
                <a:latin typeface="+mn-lt"/>
              </a:rPr>
              <a:t>State jurisdictions have the discretion to make their own determinations of a standard of proof for conditional admission.</a:t>
            </a:r>
          </a:p>
          <a:p>
            <a:pPr algn="l"/>
            <a:r>
              <a:rPr lang="en-US" sz="2400" b="0" i="0" u="none" strike="noStrike" baseline="0" dirty="0">
                <a:solidFill>
                  <a:srgbClr val="000000"/>
                </a:solidFill>
                <a:latin typeface="+mn-lt"/>
              </a:rPr>
              <a:t> </a:t>
            </a:r>
          </a:p>
          <a:p>
            <a:pPr marL="285750" indent="-285750" algn="l">
              <a:buFont typeface="Arial" panose="020B0604020202020204" pitchFamily="34" charset="0"/>
              <a:buChar char="•"/>
            </a:pPr>
            <a:r>
              <a:rPr lang="en-US" sz="2400" b="0" i="0" u="none" strike="noStrike" baseline="0" dirty="0">
                <a:solidFill>
                  <a:srgbClr val="000000"/>
                </a:solidFill>
                <a:latin typeface="+mn-lt"/>
              </a:rPr>
              <a:t>Conditions may include continued participation in appropriate levels </a:t>
            </a:r>
            <a:r>
              <a:rPr lang="en-US" sz="2400" dirty="0">
                <a:solidFill>
                  <a:srgbClr val="000000"/>
                </a:solidFill>
                <a:latin typeface="+mn-lt"/>
              </a:rPr>
              <a:t>of mental health care and </a:t>
            </a:r>
            <a:r>
              <a:rPr lang="en-US" sz="2400" b="0" i="0" u="none" strike="noStrike" baseline="0" dirty="0">
                <a:solidFill>
                  <a:srgbClr val="000000"/>
                </a:solidFill>
                <a:latin typeface="+mn-lt"/>
              </a:rPr>
              <a:t>treatment, and other activities, that help prevent recurrence of the </a:t>
            </a:r>
            <a:r>
              <a:rPr lang="en-US" sz="2400" b="1" i="0" u="none" strike="noStrike" baseline="0" dirty="0">
                <a:solidFill>
                  <a:srgbClr val="FF0000"/>
                </a:solidFill>
                <a:latin typeface="+mn-lt"/>
              </a:rPr>
              <a:t>conduct</a:t>
            </a:r>
            <a:r>
              <a:rPr lang="en-US" sz="2400" b="0" i="0" u="none" strike="noStrike" baseline="0" dirty="0">
                <a:solidFill>
                  <a:srgbClr val="000000"/>
                </a:solidFill>
                <a:latin typeface="+mn-lt"/>
              </a:rPr>
              <a:t> at issue. </a:t>
            </a:r>
          </a:p>
          <a:p>
            <a:pPr marL="285750" indent="-285750" algn="l">
              <a:buFont typeface="Arial" panose="020B0604020202020204" pitchFamily="34" charset="0"/>
              <a:buChar char="•"/>
            </a:pPr>
            <a:endParaRPr lang="en-US" sz="2400" b="0" i="0" u="none" strike="noStrike" baseline="0" dirty="0">
              <a:solidFill>
                <a:srgbClr val="000000"/>
              </a:solidFill>
              <a:latin typeface="+mn-lt"/>
            </a:endParaRPr>
          </a:p>
          <a:p>
            <a:pPr marL="285750" indent="-285750" algn="l">
              <a:buFont typeface="Arial" panose="020B0604020202020204" pitchFamily="34" charset="0"/>
              <a:buChar char="•"/>
            </a:pPr>
            <a:r>
              <a:rPr lang="en-US" sz="2400" dirty="0">
                <a:solidFill>
                  <a:srgbClr val="000000"/>
                </a:solidFill>
                <a:latin typeface="+mn-lt"/>
              </a:rPr>
              <a:t>Court may order p</a:t>
            </a:r>
            <a:r>
              <a:rPr lang="en-US" sz="2400" b="0" i="0" u="none" strike="noStrike" baseline="0" dirty="0">
                <a:solidFill>
                  <a:srgbClr val="000000"/>
                </a:solidFill>
                <a:latin typeface="+mn-lt"/>
              </a:rPr>
              <a:t>articipation </a:t>
            </a:r>
            <a:r>
              <a:rPr lang="en-US" sz="2400" dirty="0">
                <a:solidFill>
                  <a:srgbClr val="000000"/>
                </a:solidFill>
                <a:latin typeface="+mn-lt"/>
              </a:rPr>
              <a:t>with its</a:t>
            </a:r>
            <a:r>
              <a:rPr lang="en-US" sz="2400" b="0" i="0" u="none" strike="noStrike" baseline="0" dirty="0">
                <a:solidFill>
                  <a:srgbClr val="000000"/>
                </a:solidFill>
                <a:latin typeface="+mn-lt"/>
              </a:rPr>
              <a:t> monitoring authority.</a:t>
            </a:r>
          </a:p>
          <a:p>
            <a:pPr marL="285750" indent="-285750" algn="l">
              <a:buFont typeface="Arial" panose="020B0604020202020204" pitchFamily="34" charset="0"/>
              <a:buChar char="•"/>
            </a:pPr>
            <a:endParaRPr lang="en-US" sz="2400" dirty="0">
              <a:solidFill>
                <a:srgbClr val="000000"/>
              </a:solidFill>
              <a:latin typeface="+mn-lt"/>
            </a:endParaRPr>
          </a:p>
          <a:p>
            <a:pPr marL="285750" indent="-285750" algn="l">
              <a:buFont typeface="Arial" panose="020B0604020202020204" pitchFamily="34" charset="0"/>
              <a:buChar char="•"/>
            </a:pPr>
            <a:r>
              <a:rPr lang="en-US" sz="2400" b="1" i="0" u="none" strike="noStrike" baseline="0" dirty="0">
                <a:solidFill>
                  <a:srgbClr val="000000"/>
                </a:solidFill>
                <a:latin typeface="+mn-lt"/>
              </a:rPr>
              <a:t>TLAP is the TN Courts Monitoring Authority per Rules 33, 7, and 9.</a:t>
            </a:r>
            <a:endParaRPr lang="en-US" sz="2400" b="1" dirty="0">
              <a:solidFill>
                <a:srgbClr val="000000"/>
              </a:solidFill>
              <a:latin typeface="Arial" panose="020B0604020202020204" pitchFamily="34" charset="0"/>
            </a:endParaRPr>
          </a:p>
          <a:p>
            <a:endParaRPr lang="en-US" sz="2400" dirty="0">
              <a:solidFill>
                <a:srgbClr val="003E7E"/>
              </a:solidFill>
              <a:latin typeface="+mn-lt"/>
            </a:endParaRPr>
          </a:p>
          <a:p>
            <a:endParaRPr lang="en-US" sz="2400" dirty="0">
              <a:solidFill>
                <a:srgbClr val="003E7E"/>
              </a:solidFill>
              <a:latin typeface="+mn-lt"/>
            </a:endParaRPr>
          </a:p>
          <a:p>
            <a:endParaRPr lang="en-US" sz="2400" dirty="0">
              <a:solidFill>
                <a:srgbClr val="003E7E"/>
              </a:solidFill>
              <a:latin typeface="+mn-lt"/>
            </a:endParaRPr>
          </a:p>
          <a:p>
            <a:endParaRPr lang="en-US" sz="2400" dirty="0"/>
          </a:p>
        </p:txBody>
      </p:sp>
    </p:spTree>
    <p:extLst>
      <p:ext uri="{BB962C8B-B14F-4D97-AF65-F5344CB8AC3E}">
        <p14:creationId xmlns:p14="http://schemas.microsoft.com/office/powerpoint/2010/main" val="159214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8510A-0693-5032-633B-034B2CA22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F1C5F-AB99-6FF8-A9FF-48E41829A46E}"/>
              </a:ext>
            </a:extLst>
          </p:cNvPr>
          <p:cNvSpPr>
            <a:spLocks noGrp="1"/>
          </p:cNvSpPr>
          <p:nvPr>
            <p:ph type="title"/>
          </p:nvPr>
        </p:nvSpPr>
        <p:spPr>
          <a:xfrm>
            <a:off x="751046" y="748794"/>
            <a:ext cx="7641907" cy="3483902"/>
          </a:xfrm>
        </p:spPr>
        <p:txBody>
          <a:bodyPr/>
          <a:lstStyle/>
          <a:p>
            <a:pPr algn="ctr"/>
            <a:r>
              <a:rPr lang="en-US" sz="4800" dirty="0">
                <a:latin typeface="+mn-lt"/>
              </a:rPr>
              <a:t>PART ONE</a:t>
            </a:r>
            <a:br>
              <a:rPr lang="en-US" sz="4800" dirty="0">
                <a:latin typeface="+mn-lt"/>
              </a:rPr>
            </a:br>
            <a:br>
              <a:rPr lang="en-US" dirty="0">
                <a:latin typeface="+mn-lt"/>
              </a:rPr>
            </a:br>
            <a:r>
              <a:rPr lang="en-US" sz="3200" dirty="0">
                <a:latin typeface="+mn-lt"/>
              </a:rPr>
              <a:t> </a:t>
            </a:r>
            <a:r>
              <a:rPr lang="en-US" sz="3600" dirty="0">
                <a:latin typeface="+mn-lt"/>
              </a:rPr>
              <a:t>Update on Statistics and Trends</a:t>
            </a:r>
            <a:br>
              <a:rPr lang="en-US" sz="3600" dirty="0">
                <a:latin typeface="+mn-lt"/>
              </a:rPr>
            </a:br>
            <a:r>
              <a:rPr lang="en-US" sz="3600" dirty="0">
                <a:latin typeface="+mn-lt"/>
              </a:rPr>
              <a:t>Lawyer Mental Health</a:t>
            </a:r>
            <a:br>
              <a:rPr lang="en-US" sz="3600" dirty="0">
                <a:latin typeface="+mn-lt"/>
              </a:rPr>
            </a:br>
            <a:r>
              <a:rPr lang="en-US" sz="3600" dirty="0">
                <a:latin typeface="+mn-lt"/>
              </a:rPr>
              <a:t>TLAP Support</a:t>
            </a:r>
            <a:br>
              <a:rPr lang="en-US" sz="3600" i="1" dirty="0">
                <a:latin typeface="+mn-lt"/>
              </a:rPr>
            </a:br>
            <a:endParaRPr lang="en-US" sz="3200" i="1" dirty="0"/>
          </a:p>
        </p:txBody>
      </p:sp>
      <p:pic>
        <p:nvPicPr>
          <p:cNvPr id="3" name="Picture 2" descr="Logo&#10;&#10;Description automatically generated">
            <a:extLst>
              <a:ext uri="{FF2B5EF4-FFF2-40B4-BE49-F238E27FC236}">
                <a16:creationId xmlns:a16="http://schemas.microsoft.com/office/drawing/2014/main" id="{1EF2555B-0F88-C278-810B-377B5AB65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35807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6BCF-05CF-ECBF-3141-91E14A02B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D0263-B1E5-050C-6114-D2F5E3B16B44}"/>
              </a:ext>
            </a:extLst>
          </p:cNvPr>
          <p:cNvSpPr>
            <a:spLocks noGrp="1"/>
          </p:cNvSpPr>
          <p:nvPr>
            <p:ph type="title"/>
          </p:nvPr>
        </p:nvSpPr>
        <p:spPr>
          <a:xfrm>
            <a:off x="156951" y="400333"/>
            <a:ext cx="8987049" cy="738664"/>
          </a:xfrm>
        </p:spPr>
        <p:txBody>
          <a:bodyPr/>
          <a:lstStyle/>
          <a:p>
            <a:pPr algn="ctr"/>
            <a:r>
              <a:rPr lang="en-US" sz="4800" dirty="0"/>
              <a:t>Is Conditional Admission a </a:t>
            </a:r>
            <a:r>
              <a:rPr lang="en-US" sz="4800" i="1" dirty="0"/>
              <a:t>Right?</a:t>
            </a:r>
          </a:p>
        </p:txBody>
      </p:sp>
      <p:sp>
        <p:nvSpPr>
          <p:cNvPr id="3" name="Text Placeholder 2">
            <a:extLst>
              <a:ext uri="{FF2B5EF4-FFF2-40B4-BE49-F238E27FC236}">
                <a16:creationId xmlns:a16="http://schemas.microsoft.com/office/drawing/2014/main" id="{3DCB43A0-F266-4EF6-3BB0-CF33AB50B46C}"/>
              </a:ext>
            </a:extLst>
          </p:cNvPr>
          <p:cNvSpPr>
            <a:spLocks noGrp="1"/>
          </p:cNvSpPr>
          <p:nvPr>
            <p:ph type="body" idx="1"/>
          </p:nvPr>
        </p:nvSpPr>
        <p:spPr>
          <a:xfrm>
            <a:off x="374650" y="1828800"/>
            <a:ext cx="8394700" cy="1096271"/>
          </a:xfrm>
        </p:spPr>
        <p:txBody>
          <a:bodyPr/>
          <a:lstStyle/>
          <a:p>
            <a:endParaRPr lang="en-US" sz="2400" dirty="0">
              <a:solidFill>
                <a:srgbClr val="003E7E"/>
              </a:solidFill>
              <a:latin typeface="+mn-lt"/>
            </a:endParaRPr>
          </a:p>
          <a:p>
            <a:pPr marL="285750" indent="-285750" algn="l">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Courts do NOT have to offer Conditional Admission</a:t>
            </a:r>
          </a:p>
          <a:p>
            <a:pPr marL="285750" indent="-285750" algn="l">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Some states do not have Conditional Admission</a:t>
            </a:r>
          </a:p>
          <a:p>
            <a:pPr marL="285750" indent="-285750" algn="l">
              <a:buFont typeface="Arial" panose="020B0604020202020204" pitchFamily="34" charset="0"/>
              <a:buChar char="•"/>
            </a:pPr>
            <a:r>
              <a:rPr lang="en-US" sz="2800" dirty="0">
                <a:solidFill>
                  <a:schemeClr val="tx1"/>
                </a:solidFill>
                <a:latin typeface="+mn-lt"/>
                <a:ea typeface="Aptos" panose="020B0004020202020204" pitchFamily="34" charset="0"/>
                <a:cs typeface="Times New Roman" panose="02020603050405020304" pitchFamily="18" charset="0"/>
              </a:rPr>
              <a:t>Courts can simply deny admission due to the conduct </a:t>
            </a:r>
          </a:p>
          <a:p>
            <a:pPr marL="285750" indent="-285750" algn="l">
              <a:buFont typeface="Arial" panose="020B0604020202020204" pitchFamily="34" charset="0"/>
              <a:buChar char="•"/>
            </a:pPr>
            <a:r>
              <a:rPr lang="en-US" sz="2800" b="1" dirty="0">
                <a:solidFill>
                  <a:schemeClr val="tx1"/>
                </a:solidFill>
                <a:latin typeface="+mn-lt"/>
                <a:ea typeface="Aptos" panose="020B0004020202020204" pitchFamily="34" charset="0"/>
                <a:cs typeface="Times New Roman" panose="02020603050405020304" pitchFamily="18" charset="0"/>
              </a:rPr>
              <a:t>Conditional Admission is an </a:t>
            </a:r>
            <a:r>
              <a:rPr lang="en-US" sz="2800" b="1" i="1" u="sng" dirty="0">
                <a:solidFill>
                  <a:schemeClr val="tx1"/>
                </a:solidFill>
                <a:latin typeface="+mn-lt"/>
                <a:ea typeface="Aptos" panose="020B0004020202020204" pitchFamily="34" charset="0"/>
                <a:cs typeface="Times New Roman" panose="02020603050405020304" pitchFamily="18" charset="0"/>
              </a:rPr>
              <a:t>OPPORTUNITY</a:t>
            </a:r>
            <a:r>
              <a:rPr lang="en-US" sz="2800" b="1" u="sng" dirty="0">
                <a:solidFill>
                  <a:schemeClr val="tx1"/>
                </a:solidFill>
                <a:latin typeface="+mn-lt"/>
                <a:ea typeface="Aptos" panose="020B000402020202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190216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4D3F-B02C-ECA9-B7F7-CDBCBFECD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16BD6-4DC6-C576-F380-9DED81DC3397}"/>
              </a:ext>
            </a:extLst>
          </p:cNvPr>
          <p:cNvSpPr>
            <a:spLocks noGrp="1"/>
          </p:cNvSpPr>
          <p:nvPr>
            <p:ph type="title"/>
          </p:nvPr>
        </p:nvSpPr>
        <p:spPr>
          <a:xfrm>
            <a:off x="156951" y="245926"/>
            <a:ext cx="8987049" cy="738664"/>
          </a:xfrm>
        </p:spPr>
        <p:txBody>
          <a:bodyPr/>
          <a:lstStyle/>
          <a:p>
            <a:pPr algn="ctr"/>
            <a:r>
              <a:rPr lang="en-US" sz="4800" dirty="0"/>
              <a:t>Is TLAP Monitoring a </a:t>
            </a:r>
            <a:r>
              <a:rPr lang="en-US" sz="4800" i="1" dirty="0"/>
              <a:t>Right</a:t>
            </a:r>
            <a:r>
              <a:rPr lang="en-US" sz="4800" dirty="0"/>
              <a:t>?</a:t>
            </a:r>
          </a:p>
        </p:txBody>
      </p:sp>
      <p:sp>
        <p:nvSpPr>
          <p:cNvPr id="3" name="Text Placeholder 2">
            <a:extLst>
              <a:ext uri="{FF2B5EF4-FFF2-40B4-BE49-F238E27FC236}">
                <a16:creationId xmlns:a16="http://schemas.microsoft.com/office/drawing/2014/main" id="{EEA8F2B6-4B6B-8E39-CD4D-72BD137C6B92}"/>
              </a:ext>
            </a:extLst>
          </p:cNvPr>
          <p:cNvSpPr>
            <a:spLocks noGrp="1"/>
          </p:cNvSpPr>
          <p:nvPr>
            <p:ph type="body" idx="1"/>
          </p:nvPr>
        </p:nvSpPr>
        <p:spPr>
          <a:xfrm>
            <a:off x="374650" y="1148659"/>
            <a:ext cx="8394700" cy="4062651"/>
          </a:xfrm>
        </p:spPr>
        <p:txBody>
          <a:bodyPr/>
          <a:lstStyle/>
          <a:p>
            <a:endParaRPr lang="en-US" sz="2400" dirty="0">
              <a:solidFill>
                <a:srgbClr val="003E7E"/>
              </a:solidFill>
              <a:latin typeface="+mn-lt"/>
            </a:endParaRPr>
          </a:p>
          <a:p>
            <a:pPr algn="l"/>
            <a:r>
              <a:rPr lang="en-US" sz="2400" b="1" dirty="0">
                <a:solidFill>
                  <a:schemeClr val="tx1"/>
                </a:solidFill>
                <a:latin typeface="+mn-lt"/>
                <a:ea typeface="Aptos" panose="020B0004020202020204" pitchFamily="34" charset="0"/>
                <a:cs typeface="Times New Roman" panose="02020603050405020304" pitchFamily="18" charset="0"/>
              </a:rPr>
              <a:t>There is no right to TLAP Monitoring Per Rules 33, 7, and 9:</a:t>
            </a:r>
          </a:p>
          <a:p>
            <a:pPr algn="l"/>
            <a:endParaRPr lang="en-US" sz="2400" b="1" dirty="0">
              <a:solidFill>
                <a:schemeClr val="tx1"/>
              </a:solidFill>
              <a:latin typeface="+mn-lt"/>
              <a:ea typeface="Aptos" panose="020B0004020202020204" pitchFamily="34" charset="0"/>
              <a:cs typeface="Times New Roman" panose="02020603050405020304" pitchFamily="18" charset="0"/>
            </a:endParaRP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TLAP </a:t>
            </a:r>
            <a:r>
              <a:rPr lang="en-US" sz="2400" b="1" i="1" u="sng" dirty="0">
                <a:solidFill>
                  <a:schemeClr val="tx1"/>
                </a:solidFill>
                <a:latin typeface="+mn-lt"/>
                <a:ea typeface="Aptos" panose="020B0004020202020204" pitchFamily="34" charset="0"/>
                <a:cs typeface="Times New Roman" panose="02020603050405020304" pitchFamily="18" charset="0"/>
              </a:rPr>
              <a:t>may</a:t>
            </a:r>
            <a:r>
              <a:rPr lang="en-US" sz="2400" dirty="0">
                <a:solidFill>
                  <a:schemeClr val="tx1"/>
                </a:solidFill>
                <a:latin typeface="+mn-lt"/>
                <a:ea typeface="Aptos" panose="020B0004020202020204" pitchFamily="34" charset="0"/>
                <a:cs typeface="Times New Roman" panose="02020603050405020304" pitchFamily="18" charset="0"/>
              </a:rPr>
              <a:t> accept BLE/BPR referrals; can decline</a:t>
            </a:r>
          </a:p>
          <a:p>
            <a:pPr marL="285750" indent="-285750" algn="l">
              <a:buFont typeface="Arial" panose="020B0604020202020204" pitchFamily="34" charset="0"/>
              <a:buChar char="•"/>
            </a:pPr>
            <a:r>
              <a:rPr lang="en-US" sz="2400" dirty="0">
                <a:solidFill>
                  <a:schemeClr val="tx1"/>
                </a:solidFill>
                <a:effectLst/>
                <a:latin typeface="+mn-lt"/>
                <a:ea typeface="Aptos" panose="020B0004020202020204" pitchFamily="34" charset="0"/>
                <a:cs typeface="Times New Roman" panose="02020603050405020304" pitchFamily="18" charset="0"/>
              </a:rPr>
              <a:t>Case-by-case individualized support </a:t>
            </a: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Diversion and Mitigation opportunity</a:t>
            </a:r>
            <a:endParaRPr lang="en-US" sz="2400" dirty="0">
              <a:solidFill>
                <a:schemeClr val="tx1"/>
              </a:solidFill>
              <a:effectLst/>
              <a:latin typeface="+mn-lt"/>
              <a:ea typeface="Aptos" panose="020B0004020202020204" pitchFamily="34" charset="0"/>
              <a:cs typeface="Times New Roman" panose="02020603050405020304" pitchFamily="18" charset="0"/>
            </a:endParaRP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Clinical response to match any current impairment concerns</a:t>
            </a: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“Fail First” clinical model is not available (instead, best practices)</a:t>
            </a: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No “right” to a cheap and easy clinical path</a:t>
            </a: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In rare cases, the impairment may be too severe to overcome</a:t>
            </a:r>
          </a:p>
          <a:p>
            <a:pPr marL="285750" indent="-285750" algn="l">
              <a:buFont typeface="Arial" panose="020B0604020202020204" pitchFamily="34" charset="0"/>
              <a:buChar char="•"/>
            </a:pPr>
            <a:r>
              <a:rPr lang="en-US" sz="2400" dirty="0">
                <a:solidFill>
                  <a:schemeClr val="tx1"/>
                </a:solidFill>
                <a:latin typeface="+mn-lt"/>
                <a:ea typeface="Aptos" panose="020B0004020202020204" pitchFamily="34" charset="0"/>
                <a:cs typeface="Times New Roman" panose="02020603050405020304" pitchFamily="18" charset="0"/>
              </a:rPr>
              <a:t>TLAP Zero Tolerance on Abusive Behavior</a:t>
            </a:r>
            <a:r>
              <a:rPr lang="en-US" sz="2400" dirty="0">
                <a:solidFill>
                  <a:schemeClr val="tx1"/>
                </a:solidFill>
                <a:latin typeface="+mn-lt"/>
                <a:cs typeface="Times New Roman" panose="02020603050405020304" pitchFamily="18" charset="0"/>
              </a:rPr>
              <a:t> </a:t>
            </a:r>
            <a:endParaRPr lang="en-US" sz="2400" dirty="0"/>
          </a:p>
        </p:txBody>
      </p:sp>
    </p:spTree>
    <p:extLst>
      <p:ext uri="{BB962C8B-B14F-4D97-AF65-F5344CB8AC3E}">
        <p14:creationId xmlns:p14="http://schemas.microsoft.com/office/powerpoint/2010/main" val="270236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660B-784B-387A-FEE8-D388085D0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2044D-F93F-5855-31ED-44E5FDFF14F3}"/>
              </a:ext>
            </a:extLst>
          </p:cNvPr>
          <p:cNvSpPr>
            <a:spLocks noGrp="1"/>
          </p:cNvSpPr>
          <p:nvPr>
            <p:ph type="title"/>
          </p:nvPr>
        </p:nvSpPr>
        <p:spPr>
          <a:xfrm>
            <a:off x="129110" y="254000"/>
            <a:ext cx="8885780" cy="738664"/>
          </a:xfrm>
        </p:spPr>
        <p:txBody>
          <a:bodyPr/>
          <a:lstStyle/>
          <a:p>
            <a:pPr algn="ctr"/>
            <a:r>
              <a:rPr lang="en-US" sz="4800" dirty="0"/>
              <a:t>TN Court Leads the Way for ADA</a:t>
            </a:r>
          </a:p>
        </p:txBody>
      </p:sp>
      <p:sp>
        <p:nvSpPr>
          <p:cNvPr id="3" name="Text Placeholder 2">
            <a:extLst>
              <a:ext uri="{FF2B5EF4-FFF2-40B4-BE49-F238E27FC236}">
                <a16:creationId xmlns:a16="http://schemas.microsoft.com/office/drawing/2014/main" id="{79250B97-9E57-906C-682D-9105BE69B91F}"/>
              </a:ext>
            </a:extLst>
          </p:cNvPr>
          <p:cNvSpPr>
            <a:spLocks noGrp="1"/>
          </p:cNvSpPr>
          <p:nvPr>
            <p:ph type="body" idx="1"/>
          </p:nvPr>
        </p:nvSpPr>
        <p:spPr>
          <a:xfrm>
            <a:off x="166476" y="1321532"/>
            <a:ext cx="8719304" cy="4924425"/>
          </a:xfrm>
        </p:spPr>
        <p:txBody>
          <a:bodyPr/>
          <a:lstStyle/>
          <a:p>
            <a:r>
              <a:rPr lang="en-US" sz="2400" b="1" i="0" u="none" strike="noStrike" baseline="0" dirty="0">
                <a:solidFill>
                  <a:srgbClr val="000000"/>
                </a:solidFill>
                <a:latin typeface="+mn-lt"/>
              </a:rPr>
              <a:t>TN Supreme Court Justice Janice Holder cited in Resolution 608:</a:t>
            </a:r>
          </a:p>
          <a:p>
            <a:endParaRPr lang="en-US" sz="240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I</a:t>
            </a:r>
            <a:r>
              <a:rPr lang="en-US" sz="2400" b="0" i="0" u="none" strike="noStrike" baseline="0" dirty="0">
                <a:solidFill>
                  <a:srgbClr val="000000"/>
                </a:solidFill>
                <a:latin typeface="+mn-lt"/>
              </a:rPr>
              <a:t>n 2011, Justice Holder, authored a Law Review Article discussing conditional admission and ADA compliance. </a:t>
            </a: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ADA prevents discrimination based solely on </a:t>
            </a:r>
            <a:r>
              <a:rPr lang="en-US" sz="2400" b="1" i="1" u="none" strike="noStrike" baseline="0" dirty="0">
                <a:solidFill>
                  <a:srgbClr val="000000"/>
                </a:solidFill>
                <a:latin typeface="+mn-lt"/>
              </a:rPr>
              <a:t>diagnosis or disability</a:t>
            </a:r>
            <a:r>
              <a:rPr lang="en-US" sz="2400" b="0" i="0" u="none" strike="noStrike" baseline="0" dirty="0">
                <a:solidFill>
                  <a:srgbClr val="000000"/>
                </a:solidFill>
                <a:latin typeface="+mn-lt"/>
              </a:rPr>
              <a:t>. </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Tennessee’s conditional admission focuses on “</a:t>
            </a:r>
            <a:r>
              <a:rPr lang="en-US" sz="2400" b="1" i="0" u="none" strike="noStrike" baseline="0" dirty="0">
                <a:solidFill>
                  <a:srgbClr val="000000"/>
                </a:solidFill>
                <a:latin typeface="+mn-lt"/>
              </a:rPr>
              <a:t>previous </a:t>
            </a:r>
            <a:r>
              <a:rPr lang="en-US" sz="2400" b="1" i="0" u="none" strike="noStrike" baseline="0" dirty="0">
                <a:solidFill>
                  <a:srgbClr val="FF0000"/>
                </a:solidFill>
                <a:latin typeface="+mn-lt"/>
              </a:rPr>
              <a:t>conduct or behavior</a:t>
            </a:r>
            <a:r>
              <a:rPr lang="en-US" sz="2400" b="0" i="0" u="none" strike="noStrike" baseline="0" dirty="0">
                <a:solidFill>
                  <a:srgbClr val="000000"/>
                </a:solidFill>
                <a:latin typeface="+mn-lt"/>
              </a:rPr>
              <a:t>” and “</a:t>
            </a:r>
            <a:r>
              <a:rPr lang="en-US" sz="2400" b="1" i="0" u="none" strike="noStrike" baseline="0" dirty="0">
                <a:solidFill>
                  <a:srgbClr val="000000"/>
                </a:solidFill>
                <a:latin typeface="+mn-lt"/>
              </a:rPr>
              <a:t>conditions shall be tailored to detect and deter </a:t>
            </a:r>
            <a:r>
              <a:rPr lang="en-US" sz="2400" b="1" i="0" u="none" strike="noStrike" baseline="0" dirty="0">
                <a:solidFill>
                  <a:srgbClr val="FF0000"/>
                </a:solidFill>
                <a:latin typeface="+mn-lt"/>
              </a:rPr>
              <a:t>conduct, conditions or behavior</a:t>
            </a:r>
            <a:r>
              <a:rPr lang="en-US" sz="2400" b="0" i="0" u="none" strike="noStrike" baseline="0" dirty="0">
                <a:solidFill>
                  <a:srgbClr val="000000"/>
                </a:solidFill>
                <a:latin typeface="+mn-lt"/>
              </a:rPr>
              <a:t>.” </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2025 ABA Resolution 608: </a:t>
            </a:r>
            <a:r>
              <a:rPr lang="en-US" sz="2400" b="1" i="0" u="none" strike="noStrike" baseline="0" dirty="0">
                <a:solidFill>
                  <a:srgbClr val="000000"/>
                </a:solidFill>
                <a:latin typeface="+mn-lt"/>
              </a:rPr>
              <a:t>“This TN approach foreshadowed the changes that we recommend today”</a:t>
            </a:r>
            <a:endParaRPr lang="en-US" sz="2400" b="1" dirty="0">
              <a:latin typeface="+mn-lt"/>
            </a:endParaRPr>
          </a:p>
        </p:txBody>
      </p:sp>
    </p:spTree>
    <p:extLst>
      <p:ext uri="{BB962C8B-B14F-4D97-AF65-F5344CB8AC3E}">
        <p14:creationId xmlns:p14="http://schemas.microsoft.com/office/powerpoint/2010/main" val="125373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4C83D-A170-55FD-AC02-18DA715CB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A789C-FA9D-D53B-CC78-A8A07502E586}"/>
              </a:ext>
            </a:extLst>
          </p:cNvPr>
          <p:cNvSpPr>
            <a:spLocks noGrp="1"/>
          </p:cNvSpPr>
          <p:nvPr>
            <p:ph type="title"/>
          </p:nvPr>
        </p:nvSpPr>
        <p:spPr>
          <a:xfrm>
            <a:off x="0" y="272534"/>
            <a:ext cx="9080900" cy="738664"/>
          </a:xfrm>
        </p:spPr>
        <p:txBody>
          <a:bodyPr/>
          <a:lstStyle/>
          <a:p>
            <a:pPr algn="ctr"/>
            <a:r>
              <a:rPr lang="en-US" sz="4800" dirty="0"/>
              <a:t>New ABA Rule: Cites Louisiana/DOJ </a:t>
            </a:r>
          </a:p>
        </p:txBody>
      </p:sp>
      <p:sp>
        <p:nvSpPr>
          <p:cNvPr id="3" name="Text Placeholder 2">
            <a:extLst>
              <a:ext uri="{FF2B5EF4-FFF2-40B4-BE49-F238E27FC236}">
                <a16:creationId xmlns:a16="http://schemas.microsoft.com/office/drawing/2014/main" id="{007D9DBB-69E5-E9E5-6D99-3842D2BA5F56}"/>
              </a:ext>
            </a:extLst>
          </p:cNvPr>
          <p:cNvSpPr>
            <a:spLocks noGrp="1"/>
          </p:cNvSpPr>
          <p:nvPr>
            <p:ph type="body" idx="1"/>
          </p:nvPr>
        </p:nvSpPr>
        <p:spPr>
          <a:xfrm>
            <a:off x="212348" y="1414820"/>
            <a:ext cx="8719304" cy="4431983"/>
          </a:xfrm>
        </p:spPr>
        <p:txBody>
          <a:bodyPr/>
          <a:lstStyle/>
          <a:p>
            <a:pPr marL="285750" indent="-285750">
              <a:buFont typeface="Arial" panose="020B0604020202020204" pitchFamily="34" charset="0"/>
              <a:buChar char="•"/>
            </a:pPr>
            <a:r>
              <a:rPr lang="en-US" sz="2400" b="0" i="0" u="none" strike="noStrike" baseline="0" dirty="0">
                <a:solidFill>
                  <a:srgbClr val="000000"/>
                </a:solidFill>
                <a:latin typeface="+mn-lt"/>
              </a:rPr>
              <a:t>In 2014, the United States Government entered into a Settlement Agreement with the Louisiana Supreme Court regarding Bar Admission procedures for evaluating applicants with mental health disabilities. (</a:t>
            </a:r>
            <a:r>
              <a:rPr lang="en-US" sz="2400" b="1" i="1" u="sng" strike="noStrike" baseline="0" dirty="0">
                <a:solidFill>
                  <a:srgbClr val="000000"/>
                </a:solidFill>
                <a:latin typeface="+mn-lt"/>
              </a:rPr>
              <a:t>JLAP not a Party and never in violation </a:t>
            </a:r>
            <a:r>
              <a:rPr lang="en-US" sz="2400" b="1" i="1" u="sng" dirty="0">
                <a:solidFill>
                  <a:srgbClr val="000000"/>
                </a:solidFill>
                <a:latin typeface="+mn-lt"/>
              </a:rPr>
              <a:t>of ADA</a:t>
            </a:r>
            <a:r>
              <a:rPr lang="en-US" sz="2400" b="0" i="0" u="none" strike="noStrike" baseline="0" dirty="0">
                <a:solidFill>
                  <a:srgbClr val="000000"/>
                </a:solidFill>
                <a:latin typeface="+mn-lt"/>
              </a:rPr>
              <a:t>)</a:t>
            </a: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The LA Settlement Agreement clarified that the </a:t>
            </a:r>
            <a:r>
              <a:rPr lang="en-US" sz="2400" b="1" i="0" u="none" strike="noStrike" baseline="0" dirty="0">
                <a:solidFill>
                  <a:srgbClr val="000000"/>
                </a:solidFill>
                <a:latin typeface="+mn-lt"/>
              </a:rPr>
              <a:t>ADA prohibits bar application </a:t>
            </a:r>
            <a:r>
              <a:rPr lang="en-US" sz="2400" b="1" dirty="0">
                <a:solidFill>
                  <a:srgbClr val="000000"/>
                </a:solidFill>
                <a:latin typeface="+mn-lt"/>
              </a:rPr>
              <a:t>questions about mental health/diagnoses </a:t>
            </a:r>
            <a:r>
              <a:rPr lang="en-US" sz="2400" dirty="0">
                <a:solidFill>
                  <a:srgbClr val="000000"/>
                </a:solidFill>
                <a:latin typeface="+mn-lt"/>
              </a:rPr>
              <a:t>and that </a:t>
            </a:r>
            <a:r>
              <a:rPr lang="en-US" sz="2400" b="0" i="0" u="none" strike="noStrike" baseline="0" dirty="0">
                <a:solidFill>
                  <a:srgbClr val="000000"/>
                </a:solidFill>
                <a:latin typeface="+mn-lt"/>
              </a:rPr>
              <a:t>Louisiana </a:t>
            </a:r>
            <a:r>
              <a:rPr lang="en-US" sz="2400" i="0" u="none" strike="noStrike" baseline="0" dirty="0">
                <a:solidFill>
                  <a:srgbClr val="000000"/>
                </a:solidFill>
                <a:latin typeface="+mn-lt"/>
              </a:rPr>
              <a:t>“</a:t>
            </a:r>
            <a:r>
              <a:rPr lang="en-US" sz="2400" b="1" i="0" u="none" strike="noStrike" baseline="0" dirty="0">
                <a:solidFill>
                  <a:srgbClr val="000000"/>
                </a:solidFill>
                <a:latin typeface="+mn-lt"/>
              </a:rPr>
              <a:t>not recommend or impose conditional admission solely on the basis of mental health diagnosis or treatment</a:t>
            </a:r>
            <a:r>
              <a:rPr lang="en-US" sz="2400" b="0" i="0" u="none" strike="noStrike" baseline="0" dirty="0">
                <a:solidFill>
                  <a:srgbClr val="000000"/>
                </a:solidFill>
                <a:latin typeface="+mn-lt"/>
              </a:rPr>
              <a:t>.” </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The Louisiana ADA Settlement does not apply whatsoever to questions and matters that involve an applicant’s </a:t>
            </a:r>
            <a:r>
              <a:rPr lang="en-US" sz="2400" b="1" dirty="0">
                <a:solidFill>
                  <a:srgbClr val="FF0000"/>
                </a:solidFill>
                <a:latin typeface="+mn-lt"/>
              </a:rPr>
              <a:t>conduct.</a:t>
            </a:r>
            <a:endParaRPr lang="en-US" sz="2400" dirty="0">
              <a:solidFill>
                <a:srgbClr val="000000"/>
              </a:solidFill>
              <a:latin typeface="+mn-lt"/>
            </a:endParaRPr>
          </a:p>
        </p:txBody>
      </p:sp>
    </p:spTree>
    <p:extLst>
      <p:ext uri="{BB962C8B-B14F-4D97-AF65-F5344CB8AC3E}">
        <p14:creationId xmlns:p14="http://schemas.microsoft.com/office/powerpoint/2010/main" val="383136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8160-23C8-4FAB-272A-FA47C74F9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1745D-E933-9861-2427-B5DE109F9C00}"/>
              </a:ext>
            </a:extLst>
          </p:cNvPr>
          <p:cNvSpPr>
            <a:spLocks noGrp="1"/>
          </p:cNvSpPr>
          <p:nvPr>
            <p:ph type="title"/>
          </p:nvPr>
        </p:nvSpPr>
        <p:spPr>
          <a:xfrm>
            <a:off x="1650799" y="277953"/>
            <a:ext cx="5842399" cy="738664"/>
          </a:xfrm>
        </p:spPr>
        <p:txBody>
          <a:bodyPr/>
          <a:lstStyle/>
          <a:p>
            <a:pPr algn="ctr"/>
            <a:r>
              <a:rPr lang="en-US" sz="4800" dirty="0"/>
              <a:t>TLAP Already in Sync </a:t>
            </a:r>
          </a:p>
        </p:txBody>
      </p:sp>
      <p:sp>
        <p:nvSpPr>
          <p:cNvPr id="3" name="Text Placeholder 2">
            <a:extLst>
              <a:ext uri="{FF2B5EF4-FFF2-40B4-BE49-F238E27FC236}">
                <a16:creationId xmlns:a16="http://schemas.microsoft.com/office/drawing/2014/main" id="{952C91F4-933A-B90F-BAB6-044E15A0CB56}"/>
              </a:ext>
            </a:extLst>
          </p:cNvPr>
          <p:cNvSpPr>
            <a:spLocks noGrp="1"/>
          </p:cNvSpPr>
          <p:nvPr>
            <p:ph type="body" idx="1"/>
          </p:nvPr>
        </p:nvSpPr>
        <p:spPr>
          <a:xfrm>
            <a:off x="106173" y="1397674"/>
            <a:ext cx="8931652" cy="3385542"/>
          </a:xfrm>
        </p:spPr>
        <p:txBody>
          <a:bodyPr/>
          <a:lstStyle/>
          <a:p>
            <a:r>
              <a:rPr lang="en-US" sz="2400" b="1" dirty="0">
                <a:solidFill>
                  <a:schemeClr val="tx1"/>
                </a:solidFill>
                <a:latin typeface="+mn-lt"/>
              </a:rPr>
              <a:t>100% of BLE referrals to TLAP are based on “</a:t>
            </a:r>
            <a:r>
              <a:rPr lang="en-US" sz="2400" b="1" dirty="0">
                <a:solidFill>
                  <a:srgbClr val="FF0000"/>
                </a:solidFill>
                <a:latin typeface="+mn-lt"/>
              </a:rPr>
              <a:t>conduct</a:t>
            </a:r>
            <a:r>
              <a:rPr lang="en-US" sz="2400" b="1" dirty="0">
                <a:solidFill>
                  <a:schemeClr val="tx1"/>
                </a:solidFill>
                <a:latin typeface="+mn-lt"/>
              </a:rPr>
              <a:t>”:</a:t>
            </a:r>
            <a:endParaRPr lang="en-US" sz="2400" i="0" u="none" strike="noStrike" baseline="0" dirty="0">
              <a:solidFill>
                <a:srgbClr val="000000"/>
              </a:solidFill>
              <a:latin typeface="+mn-lt"/>
            </a:endParaRPr>
          </a:p>
          <a:p>
            <a:endParaRPr lang="en-US" sz="240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Bar applicants in TN are never asked about mental health/diagnoses</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It is impossible for BLE to refer to TLAP based on disability/diagnosis</a:t>
            </a:r>
          </a:p>
          <a:p>
            <a:pPr marL="285750" indent="-285750">
              <a:buFont typeface="Arial" panose="020B0604020202020204" pitchFamily="34" charset="0"/>
              <a:buChar char="•"/>
            </a:pPr>
            <a:endParaRPr lang="en-US" sz="2400" b="0" i="0" u="none" strike="noStrike" baseline="0" dirty="0">
              <a:solidFill>
                <a:srgbClr val="000000"/>
              </a:solidFill>
              <a:latin typeface="+mn-lt"/>
            </a:endParaRPr>
          </a:p>
          <a:p>
            <a:pPr marL="285750" indent="-285750">
              <a:buFont typeface="Arial" panose="020B0604020202020204" pitchFamily="34" charset="0"/>
              <a:buChar char="•"/>
            </a:pPr>
            <a:r>
              <a:rPr lang="en-US" sz="2400" b="0" i="0" u="none" strike="noStrike" baseline="0" dirty="0">
                <a:solidFill>
                  <a:srgbClr val="000000"/>
                </a:solidFill>
                <a:latin typeface="+mn-lt"/>
              </a:rPr>
              <a:t>TLAP is not involved with who is referred</a:t>
            </a:r>
            <a:r>
              <a:rPr lang="en-US" sz="2400" dirty="0">
                <a:solidFill>
                  <a:srgbClr val="000000"/>
                </a:solidFill>
                <a:latin typeface="+mn-lt"/>
              </a:rPr>
              <a:t> to TLAP by the BLE</a:t>
            </a:r>
          </a:p>
          <a:p>
            <a:pPr marL="285750" indent="-285750">
              <a:buFont typeface="Arial" panose="020B0604020202020204" pitchFamily="34" charset="0"/>
              <a:buChar char="•"/>
            </a:pPr>
            <a:endParaRPr lang="en-US" sz="2400" dirty="0">
              <a:solidFill>
                <a:srgbClr val="000000"/>
              </a:solidFill>
              <a:latin typeface="+mn-lt"/>
            </a:endParaRPr>
          </a:p>
          <a:p>
            <a:pPr marL="285750" indent="-285750">
              <a:buFont typeface="Arial" panose="020B0604020202020204" pitchFamily="34" charset="0"/>
              <a:buChar char="•"/>
            </a:pPr>
            <a:r>
              <a:rPr lang="en-US" sz="2400" dirty="0">
                <a:solidFill>
                  <a:srgbClr val="000000"/>
                </a:solidFill>
                <a:latin typeface="+mn-lt"/>
              </a:rPr>
              <a:t>TLAP does not decide who is admitted to the practice of law in TN</a:t>
            </a:r>
            <a:endParaRPr lang="en-US" sz="2400" dirty="0">
              <a:latin typeface="+mn-lt"/>
            </a:endParaRPr>
          </a:p>
        </p:txBody>
      </p:sp>
    </p:spTree>
    <p:extLst>
      <p:ext uri="{BB962C8B-B14F-4D97-AF65-F5344CB8AC3E}">
        <p14:creationId xmlns:p14="http://schemas.microsoft.com/office/powerpoint/2010/main" val="267414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6124-6BEA-1F51-0CD6-69E70310F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5B8C3-15AF-8270-722E-DCD96EDBE17F}"/>
              </a:ext>
            </a:extLst>
          </p:cNvPr>
          <p:cNvSpPr>
            <a:spLocks noGrp="1"/>
          </p:cNvSpPr>
          <p:nvPr>
            <p:ph type="title"/>
          </p:nvPr>
        </p:nvSpPr>
        <p:spPr>
          <a:xfrm>
            <a:off x="1285453" y="0"/>
            <a:ext cx="6573094" cy="738664"/>
          </a:xfrm>
        </p:spPr>
        <p:txBody>
          <a:bodyPr/>
          <a:lstStyle/>
          <a:p>
            <a:pPr algn="ctr"/>
            <a:r>
              <a:rPr lang="en-US" sz="4800" dirty="0"/>
              <a:t>Jurisprudence</a:t>
            </a:r>
          </a:p>
        </p:txBody>
      </p:sp>
      <p:sp>
        <p:nvSpPr>
          <p:cNvPr id="3" name="Text Placeholder 2">
            <a:extLst>
              <a:ext uri="{FF2B5EF4-FFF2-40B4-BE49-F238E27FC236}">
                <a16:creationId xmlns:a16="http://schemas.microsoft.com/office/drawing/2014/main" id="{602D7FC3-6BE5-861F-A6A4-86A8B921E022}"/>
              </a:ext>
            </a:extLst>
          </p:cNvPr>
          <p:cNvSpPr>
            <a:spLocks noGrp="1"/>
          </p:cNvSpPr>
          <p:nvPr>
            <p:ph type="body" idx="1"/>
          </p:nvPr>
        </p:nvSpPr>
        <p:spPr>
          <a:xfrm>
            <a:off x="374650" y="369332"/>
            <a:ext cx="8394700" cy="7663636"/>
          </a:xfrm>
        </p:spPr>
        <p:txBody>
          <a:bodyPr/>
          <a:lstStyle/>
          <a:p>
            <a:endParaRPr lang="en-US" sz="2400" dirty="0">
              <a:solidFill>
                <a:srgbClr val="003E7E"/>
              </a:solidFill>
              <a:latin typeface="+mn-lt"/>
            </a:endParaRPr>
          </a:p>
          <a:p>
            <a:pPr algn="just"/>
            <a:r>
              <a:rPr lang="en-US" sz="2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400" dirty="0">
                <a:solidFill>
                  <a:schemeClr val="tx1"/>
                </a:solidFill>
                <a:effectLst/>
                <a:latin typeface="+mn-lt"/>
                <a:ea typeface="Aptos" panose="020B0004020202020204" pitchFamily="34" charset="0"/>
                <a:cs typeface="Times New Roman" panose="02020603050405020304" pitchFamily="18" charset="0"/>
              </a:rPr>
              <a:t>That the States have broad power to regulate the practice of law is, of course, beyond question.” </a:t>
            </a:r>
            <a:r>
              <a:rPr lang="en-US" sz="2400" b="1" i="1" dirty="0">
                <a:solidFill>
                  <a:schemeClr val="tx1"/>
                </a:solidFill>
                <a:effectLst/>
                <a:latin typeface="+mn-lt"/>
                <a:ea typeface="Aptos" panose="020B0004020202020204" pitchFamily="34" charset="0"/>
                <a:cs typeface="Times New Roman" panose="02020603050405020304" pitchFamily="18" charset="0"/>
              </a:rPr>
              <a:t>United Mine Workers of Am., Dist. 12 v. Ill. State Bar </a:t>
            </a:r>
            <a:r>
              <a:rPr lang="en-US" sz="2400" b="1" i="1" dirty="0" err="1">
                <a:solidFill>
                  <a:schemeClr val="tx1"/>
                </a:solidFill>
                <a:effectLst/>
                <a:latin typeface="+mn-lt"/>
                <a:ea typeface="Aptos" panose="020B0004020202020204" pitchFamily="34" charset="0"/>
                <a:cs typeface="Times New Roman" panose="02020603050405020304" pitchFamily="18" charset="0"/>
              </a:rPr>
              <a:t>Ass’n</a:t>
            </a:r>
            <a:r>
              <a:rPr lang="en-US" sz="2400" b="1" dirty="0">
                <a:solidFill>
                  <a:schemeClr val="tx1"/>
                </a:solidFill>
                <a:effectLst/>
                <a:latin typeface="+mn-lt"/>
                <a:ea typeface="Aptos" panose="020B0004020202020204" pitchFamily="34" charset="0"/>
                <a:cs typeface="Times New Roman" panose="02020603050405020304" pitchFamily="18" charset="0"/>
              </a:rPr>
              <a:t>, 389 U.S. 217, 222 (1967)</a:t>
            </a:r>
            <a:r>
              <a:rPr lang="en-US" sz="2400" dirty="0">
                <a:solidFill>
                  <a:schemeClr val="tx1"/>
                </a:solidFill>
                <a:effectLst/>
                <a:latin typeface="+mn-lt"/>
                <a:ea typeface="Aptos" panose="020B0004020202020204" pitchFamily="34" charset="0"/>
                <a:cs typeface="Times New Roman" panose="02020603050405020304" pitchFamily="18" charset="0"/>
              </a:rPr>
              <a:t>. </a:t>
            </a:r>
          </a:p>
          <a:p>
            <a:pPr algn="just"/>
            <a:endParaRPr lang="en-US" sz="2400" dirty="0">
              <a:solidFill>
                <a:schemeClr val="tx1"/>
              </a:solidFill>
              <a:latin typeface="+mn-lt"/>
              <a:ea typeface="Aptos" panose="020B0004020202020204" pitchFamily="34" charset="0"/>
              <a:cs typeface="Times New Roman" panose="02020603050405020304" pitchFamily="18" charset="0"/>
            </a:endParaRPr>
          </a:p>
          <a:p>
            <a:pPr algn="just"/>
            <a:r>
              <a:rPr lang="en-US" sz="2400" dirty="0">
                <a:solidFill>
                  <a:schemeClr val="tx1"/>
                </a:solidFill>
                <a:effectLst/>
                <a:latin typeface="+mn-lt"/>
                <a:ea typeface="Aptos" panose="020B0004020202020204" pitchFamily="34" charset="0"/>
                <a:cs typeface="Times New Roman" panose="02020603050405020304" pitchFamily="18" charset="0"/>
              </a:rPr>
              <a:t>“Regulating the practice of law in Tennessee is an inherent duty of this Court.” </a:t>
            </a:r>
            <a:r>
              <a:rPr lang="en-US" sz="2400" b="1" i="1" dirty="0">
                <a:solidFill>
                  <a:schemeClr val="tx1"/>
                </a:solidFill>
                <a:effectLst/>
                <a:latin typeface="+mn-lt"/>
                <a:ea typeface="Aptos" panose="020B0004020202020204" pitchFamily="34" charset="0"/>
                <a:cs typeface="Times New Roman" panose="02020603050405020304" pitchFamily="18" charset="0"/>
              </a:rPr>
              <a:t>In re Parrish</a:t>
            </a:r>
            <a:r>
              <a:rPr lang="en-US" sz="2400" b="1" dirty="0">
                <a:solidFill>
                  <a:schemeClr val="tx1"/>
                </a:solidFill>
                <a:effectLst/>
                <a:latin typeface="+mn-lt"/>
                <a:ea typeface="Aptos" panose="020B0004020202020204" pitchFamily="34" charset="0"/>
                <a:cs typeface="Times New Roman" panose="02020603050405020304" pitchFamily="18" charset="0"/>
              </a:rPr>
              <a:t>, 620 S.W.3d 326, 329 (Tenn. 2021).</a:t>
            </a:r>
            <a:r>
              <a:rPr lang="en-US" sz="2400" dirty="0">
                <a:solidFill>
                  <a:schemeClr val="tx1"/>
                </a:solidFill>
                <a:effectLst/>
                <a:latin typeface="+mn-lt"/>
                <a:ea typeface="Aptos" panose="020B0004020202020204" pitchFamily="34" charset="0"/>
                <a:cs typeface="Times New Roman" panose="02020603050405020304" pitchFamily="18" charset="0"/>
              </a:rPr>
              <a:t> </a:t>
            </a:r>
          </a:p>
          <a:p>
            <a:pPr algn="just"/>
            <a:endParaRPr lang="en-US" sz="2400" dirty="0">
              <a:solidFill>
                <a:schemeClr val="tx1"/>
              </a:solidFill>
              <a:latin typeface="+mn-lt"/>
              <a:ea typeface="Aptos" panose="020B0004020202020204" pitchFamily="34" charset="0"/>
              <a:cs typeface="Times New Roman" panose="02020603050405020304" pitchFamily="18" charset="0"/>
            </a:endParaRPr>
          </a:p>
          <a:p>
            <a:pPr algn="just"/>
            <a:r>
              <a:rPr lang="en-US" sz="2400" dirty="0">
                <a:solidFill>
                  <a:schemeClr val="tx1"/>
                </a:solidFill>
                <a:effectLst/>
                <a:latin typeface="+mn-lt"/>
                <a:ea typeface="Aptos" panose="020B0004020202020204" pitchFamily="34" charset="0"/>
                <a:cs typeface="Times New Roman" panose="02020603050405020304" pitchFamily="18" charset="0"/>
              </a:rPr>
              <a:t>A “license to practice law in this state is not a right, but a privilege.’” </a:t>
            </a:r>
            <a:r>
              <a:rPr lang="en-US" sz="2400" b="1" i="1" dirty="0">
                <a:solidFill>
                  <a:schemeClr val="tx1"/>
                </a:solidFill>
                <a:effectLst/>
                <a:latin typeface="+mn-lt"/>
                <a:ea typeface="Aptos" panose="020B0004020202020204" pitchFamily="34" charset="0"/>
                <a:cs typeface="Times New Roman" panose="02020603050405020304" pitchFamily="18" charset="0"/>
              </a:rPr>
              <a:t>Bd. of Prof. Resp. of Sup. Ct. of Tenn. v. Barry</a:t>
            </a:r>
            <a:r>
              <a:rPr lang="en-US" sz="2400" b="1" dirty="0">
                <a:solidFill>
                  <a:schemeClr val="tx1"/>
                </a:solidFill>
                <a:effectLst/>
                <a:latin typeface="+mn-lt"/>
                <a:ea typeface="Aptos" panose="020B0004020202020204" pitchFamily="34" charset="0"/>
                <a:cs typeface="Times New Roman" panose="02020603050405020304" pitchFamily="18" charset="0"/>
              </a:rPr>
              <a:t>, 545 S.W.3d 408, 426 (Tenn. 2018).</a:t>
            </a:r>
            <a:r>
              <a:rPr lang="en-US" sz="2400" dirty="0">
                <a:solidFill>
                  <a:schemeClr val="tx1"/>
                </a:solidFill>
                <a:effectLst/>
                <a:latin typeface="+mn-lt"/>
                <a:ea typeface="Times New Roman" panose="02020603050405020304" pitchFamily="18" charset="0"/>
                <a:cs typeface="Times New Roman" panose="02020603050405020304" pitchFamily="18" charset="0"/>
              </a:rPr>
              <a:t> </a:t>
            </a:r>
          </a:p>
          <a:p>
            <a:pPr algn="just"/>
            <a:endParaRPr lang="en-US" sz="2400" dirty="0">
              <a:solidFill>
                <a:schemeClr val="tx1"/>
              </a:solidFill>
              <a:latin typeface="+mn-lt"/>
              <a:ea typeface="Times New Roman" panose="02020603050405020304" pitchFamily="18" charset="0"/>
              <a:cs typeface="Times New Roman" panose="02020603050405020304" pitchFamily="18" charset="0"/>
            </a:endParaRPr>
          </a:p>
          <a:p>
            <a:pPr algn="just"/>
            <a:r>
              <a:rPr lang="en-US" sz="2400" dirty="0">
                <a:solidFill>
                  <a:schemeClr val="tx1"/>
                </a:solidFill>
                <a:effectLst/>
                <a:latin typeface="+mn-lt"/>
                <a:ea typeface="Times New Roman" panose="02020603050405020304" pitchFamily="18" charset="0"/>
                <a:cs typeface="Times New Roman" panose="02020603050405020304" pitchFamily="18" charset="0"/>
              </a:rPr>
              <a:t>“It would disserve the public and the legal profession—and applicants themselves—to provide law licenses to applicants in disregard of potentially disqualifying </a:t>
            </a:r>
            <a:r>
              <a:rPr lang="en-US" sz="2400" b="1" dirty="0">
                <a:solidFill>
                  <a:srgbClr val="FF0000"/>
                </a:solidFill>
                <a:effectLst/>
                <a:latin typeface="+mn-lt"/>
                <a:ea typeface="Times New Roman" panose="02020603050405020304" pitchFamily="18" charset="0"/>
                <a:cs typeface="Times New Roman" panose="02020603050405020304" pitchFamily="18" charset="0"/>
              </a:rPr>
              <a:t>conduct</a:t>
            </a:r>
            <a:r>
              <a:rPr lang="en-US" sz="2400" dirty="0">
                <a:solidFill>
                  <a:schemeClr val="tx1"/>
                </a:solidFill>
                <a:effectLst/>
                <a:latin typeface="+mn-lt"/>
                <a:ea typeface="Times New Roman" panose="02020603050405020304" pitchFamily="18" charset="0"/>
                <a:cs typeface="Times New Roman" panose="02020603050405020304" pitchFamily="18" charset="0"/>
              </a:rPr>
              <a:t> </a:t>
            </a:r>
            <a:r>
              <a:rPr lang="en-US" sz="2400" dirty="0">
                <a:solidFill>
                  <a:schemeClr val="tx1"/>
                </a:solidFill>
                <a:effectLst/>
                <a:latin typeface="+mn-lt"/>
                <a:ea typeface="Aptos" panose="020B0004020202020204" pitchFamily="34" charset="0"/>
                <a:cs typeface="Times New Roman" panose="02020603050405020304" pitchFamily="18" charset="0"/>
              </a:rPr>
              <a:t>on the ground that obtaining help for a related substance use disorder may be ‘burdensome’.” </a:t>
            </a:r>
          </a:p>
          <a:p>
            <a:pPr algn="just"/>
            <a:endParaRPr lang="en-US" sz="1800" dirty="0">
              <a:solidFill>
                <a:schemeClr val="tx1"/>
              </a:solidFill>
              <a:latin typeface="+mn-lt"/>
              <a:ea typeface="Aptos" panose="020B0004020202020204" pitchFamily="34" charset="0"/>
              <a:cs typeface="Times New Roman" panose="02020603050405020304" pitchFamily="18" charset="0"/>
            </a:endParaRPr>
          </a:p>
          <a:p>
            <a:endParaRPr lang="en-US" sz="2400" dirty="0">
              <a:solidFill>
                <a:srgbClr val="003E7E"/>
              </a:solidFill>
              <a:latin typeface="+mn-lt"/>
            </a:endParaRPr>
          </a:p>
          <a:p>
            <a:endParaRPr lang="en-US" sz="2400" dirty="0">
              <a:solidFill>
                <a:srgbClr val="003E7E"/>
              </a:solidFill>
              <a:latin typeface="+mn-lt"/>
            </a:endParaRPr>
          </a:p>
          <a:p>
            <a:endParaRPr lang="en-US" sz="2400" dirty="0"/>
          </a:p>
        </p:txBody>
      </p:sp>
    </p:spTree>
    <p:extLst>
      <p:ext uri="{BB962C8B-B14F-4D97-AF65-F5344CB8AC3E}">
        <p14:creationId xmlns:p14="http://schemas.microsoft.com/office/powerpoint/2010/main" val="311782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1E68C-DC30-F795-EAAA-9729218A9F16}"/>
              </a:ext>
            </a:extLst>
          </p:cNvPr>
          <p:cNvSpPr txBox="1"/>
          <p:nvPr/>
        </p:nvSpPr>
        <p:spPr>
          <a:xfrm>
            <a:off x="171218" y="1734825"/>
            <a:ext cx="8801564" cy="4885953"/>
          </a:xfrm>
          <a:prstGeom prst="rect">
            <a:avLst/>
          </a:prstGeom>
          <a:noFill/>
        </p:spPr>
        <p:txBody>
          <a:bodyPr wrap="square">
            <a:spAutoFit/>
          </a:bodyPr>
          <a:lstStyle/>
          <a:p>
            <a:pPr marL="457200" indent="-457200" algn="l">
              <a:spcAft>
                <a:spcPts val="1500"/>
              </a:spcAft>
              <a:buFont typeface="Arial" panose="020B0604020202020204" pitchFamily="34" charset="0"/>
              <a:buChar char="•"/>
            </a:pPr>
            <a:r>
              <a:rPr lang="en-US" sz="2800" dirty="0">
                <a:solidFill>
                  <a:srgbClr val="1D4354"/>
                </a:solidFill>
              </a:rPr>
              <a:t>DOJ published a Letter of Findings in December 2024</a:t>
            </a:r>
          </a:p>
          <a:p>
            <a:pPr marL="457200" indent="-457200" algn="l">
              <a:spcAft>
                <a:spcPts val="1500"/>
              </a:spcAft>
              <a:buFont typeface="Arial" panose="020B0604020202020204" pitchFamily="34" charset="0"/>
              <a:buChar char="•"/>
            </a:pPr>
            <a:r>
              <a:rPr lang="en-US" sz="2800" dirty="0">
                <a:solidFill>
                  <a:srgbClr val="1D4354"/>
                </a:solidFill>
              </a:rPr>
              <a:t>The Letter alleged ADA Violations by TBLE and TLAP </a:t>
            </a:r>
          </a:p>
          <a:p>
            <a:pPr marL="457200" indent="-457200" algn="l">
              <a:spcAft>
                <a:spcPts val="1500"/>
              </a:spcAft>
              <a:buFont typeface="Arial" panose="020B0604020202020204" pitchFamily="34" charset="0"/>
              <a:buChar char="•"/>
            </a:pPr>
            <a:r>
              <a:rPr lang="en-US" sz="2800" dirty="0">
                <a:solidFill>
                  <a:srgbClr val="1D4354"/>
                </a:solidFill>
              </a:rPr>
              <a:t>AG provided a co</a:t>
            </a:r>
            <a:r>
              <a:rPr lang="en-US" sz="2800" b="0" i="0" dirty="0">
                <a:solidFill>
                  <a:srgbClr val="1D4354"/>
                </a:solidFill>
                <a:effectLst/>
              </a:rPr>
              <a:t>mprehensive response to the DOJ</a:t>
            </a:r>
          </a:p>
          <a:p>
            <a:pPr marL="342900" indent="-342900" algn="l">
              <a:spcAft>
                <a:spcPts val="1500"/>
              </a:spcAft>
              <a:buFont typeface="Arial" panose="020B0604020202020204" pitchFamily="34" charset="0"/>
              <a:buChar char="•"/>
            </a:pPr>
            <a:r>
              <a:rPr lang="en-US" sz="2800" b="0" i="0" dirty="0">
                <a:solidFill>
                  <a:srgbClr val="1D4354"/>
                </a:solidFill>
                <a:effectLst/>
              </a:rPr>
              <a:t>DOJ formally closed the matter on August 22, 2025</a:t>
            </a:r>
            <a:endParaRPr lang="en-US" sz="2800" dirty="0">
              <a:solidFill>
                <a:srgbClr val="1D4354"/>
              </a:solidFill>
            </a:endParaRPr>
          </a:p>
          <a:p>
            <a:pPr marL="342900" indent="-342900" algn="l">
              <a:spcAft>
                <a:spcPts val="1500"/>
              </a:spcAft>
              <a:buFont typeface="Arial" panose="020B0604020202020204" pitchFamily="34" charset="0"/>
              <a:buChar char="•"/>
            </a:pPr>
            <a:r>
              <a:rPr lang="en-US" sz="2800" b="0" i="0" dirty="0">
                <a:solidFill>
                  <a:srgbClr val="1D4354"/>
                </a:solidFill>
                <a:effectLst/>
              </a:rPr>
              <a:t>DOJ removed its Letter of Findings from DOJ’s website</a:t>
            </a:r>
          </a:p>
          <a:p>
            <a:pPr marL="342900" indent="-342900" algn="l">
              <a:spcAft>
                <a:spcPts val="1500"/>
              </a:spcAft>
              <a:buFont typeface="Arial" panose="020B0604020202020204" pitchFamily="34" charset="0"/>
              <a:buChar char="•"/>
            </a:pPr>
            <a:endParaRPr lang="en-US" sz="2800" dirty="0">
              <a:solidFill>
                <a:srgbClr val="1D4354"/>
              </a:solidFill>
            </a:endParaRPr>
          </a:p>
          <a:p>
            <a:pPr algn="ctr">
              <a:spcAft>
                <a:spcPts val="1500"/>
              </a:spcAft>
            </a:pPr>
            <a:r>
              <a:rPr lang="en-US" sz="2800" dirty="0">
                <a:solidFill>
                  <a:srgbClr val="1D4354"/>
                </a:solidFill>
              </a:rPr>
              <a:t>(</a:t>
            </a:r>
            <a:r>
              <a:rPr lang="en-US" sz="2800" b="1" i="1" dirty="0">
                <a:solidFill>
                  <a:srgbClr val="1D4354"/>
                </a:solidFill>
              </a:rPr>
              <a:t>A DOJ Letter of Findings constitutes mere allegations</a:t>
            </a:r>
            <a:r>
              <a:rPr lang="en-US" sz="2800" dirty="0">
                <a:solidFill>
                  <a:srgbClr val="1D4354"/>
                </a:solidFill>
              </a:rPr>
              <a:t>)</a:t>
            </a:r>
          </a:p>
          <a:p>
            <a:pPr algn="ctr">
              <a:spcAft>
                <a:spcPts val="1500"/>
              </a:spcAft>
            </a:pPr>
            <a:r>
              <a:rPr lang="en-US" sz="2800" b="0" i="0" dirty="0">
                <a:solidFill>
                  <a:srgbClr val="1D4354"/>
                </a:solidFill>
                <a:effectLst/>
              </a:rPr>
              <a:t> </a:t>
            </a:r>
          </a:p>
        </p:txBody>
      </p:sp>
      <p:sp>
        <p:nvSpPr>
          <p:cNvPr id="2" name="TextBox 1">
            <a:extLst>
              <a:ext uri="{FF2B5EF4-FFF2-40B4-BE49-F238E27FC236}">
                <a16:creationId xmlns:a16="http://schemas.microsoft.com/office/drawing/2014/main" id="{1612F335-F103-AFA0-F3DB-A8EA40D97CB5}"/>
              </a:ext>
            </a:extLst>
          </p:cNvPr>
          <p:cNvSpPr txBox="1"/>
          <p:nvPr/>
        </p:nvSpPr>
        <p:spPr>
          <a:xfrm>
            <a:off x="342436" y="381000"/>
            <a:ext cx="8144089" cy="830997"/>
          </a:xfrm>
          <a:prstGeom prst="rect">
            <a:avLst/>
          </a:prstGeom>
          <a:noFill/>
        </p:spPr>
        <p:txBody>
          <a:bodyPr wrap="none" rtlCol="0">
            <a:spAutoFit/>
          </a:bodyPr>
          <a:lstStyle/>
          <a:p>
            <a:r>
              <a:rPr lang="en-US" sz="4800" b="1" dirty="0">
                <a:solidFill>
                  <a:schemeClr val="tx2"/>
                </a:solidFill>
              </a:rPr>
              <a:t>TN AG DEFENDS TBLE and TLAP</a:t>
            </a:r>
          </a:p>
        </p:txBody>
      </p:sp>
    </p:spTree>
    <p:extLst>
      <p:ext uri="{BB962C8B-B14F-4D97-AF65-F5344CB8AC3E}">
        <p14:creationId xmlns:p14="http://schemas.microsoft.com/office/powerpoint/2010/main" val="377387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B44-3329-6092-426C-D90AF2876D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C3BBA3-F652-6308-8FAA-D407008E81E5}"/>
              </a:ext>
            </a:extLst>
          </p:cNvPr>
          <p:cNvSpPr txBox="1"/>
          <p:nvPr/>
        </p:nvSpPr>
        <p:spPr>
          <a:xfrm>
            <a:off x="593723" y="1603663"/>
            <a:ext cx="7892801" cy="4362733"/>
          </a:xfrm>
          <a:prstGeom prst="rect">
            <a:avLst/>
          </a:prstGeom>
          <a:noFill/>
        </p:spPr>
        <p:txBody>
          <a:bodyPr wrap="square">
            <a:spAutoFit/>
          </a:bodyPr>
          <a:lstStyle/>
          <a:p>
            <a:pPr>
              <a:spcAft>
                <a:spcPts val="1500"/>
              </a:spcAft>
            </a:pPr>
            <a:r>
              <a:rPr lang="en-US" sz="2400" b="1" i="0" dirty="0">
                <a:solidFill>
                  <a:srgbClr val="1D4354"/>
                </a:solidFill>
                <a:effectLst/>
              </a:rPr>
              <a:t>Per AG Press Release on August 26, 2025:</a:t>
            </a:r>
          </a:p>
          <a:p>
            <a:pPr>
              <a:spcAft>
                <a:spcPts val="1500"/>
              </a:spcAft>
            </a:pPr>
            <a:r>
              <a:rPr lang="en-US" sz="2400" dirty="0"/>
              <a:t>“The DOJ’s investigation [of TBLE and TLAP] was based upon claims by two bar applicants who </a:t>
            </a:r>
            <a:r>
              <a:rPr lang="en-US" sz="2400" b="1" dirty="0"/>
              <a:t>alleged that they were discriminated against based on diagnoses and/or disability</a:t>
            </a:r>
            <a:r>
              <a:rPr lang="en-US" sz="2400" dirty="0"/>
              <a:t>. Those claims were </a:t>
            </a:r>
            <a:r>
              <a:rPr lang="en-US" sz="2400" b="1" dirty="0"/>
              <a:t>false and had no merit. </a:t>
            </a:r>
          </a:p>
          <a:p>
            <a:pPr>
              <a:spcAft>
                <a:spcPts val="1500"/>
              </a:spcAft>
            </a:pPr>
            <a:r>
              <a:rPr lang="en-US" sz="2400" b="1" dirty="0">
                <a:solidFill>
                  <a:srgbClr val="FF0000"/>
                </a:solidFill>
              </a:rPr>
              <a:t>The applicants were referred to TLAP by the TBLE due to histories of  concerning conduct</a:t>
            </a:r>
            <a:r>
              <a:rPr lang="en-US" sz="2400" dirty="0"/>
              <a:t>, which required those applicants to comply with reasonable medical assessments and monitoring as conditions for practicing law in Tennessee.” </a:t>
            </a:r>
          </a:p>
          <a:p>
            <a:pPr algn="l">
              <a:spcAft>
                <a:spcPts val="1500"/>
              </a:spcAft>
              <a:buNone/>
            </a:pPr>
            <a:endParaRPr lang="en-US" sz="2400" b="1" i="0" dirty="0">
              <a:solidFill>
                <a:srgbClr val="1D4354"/>
              </a:solidFill>
              <a:effectLst/>
            </a:endParaRPr>
          </a:p>
        </p:txBody>
      </p:sp>
      <p:sp>
        <p:nvSpPr>
          <p:cNvPr id="2" name="TextBox 1">
            <a:extLst>
              <a:ext uri="{FF2B5EF4-FFF2-40B4-BE49-F238E27FC236}">
                <a16:creationId xmlns:a16="http://schemas.microsoft.com/office/drawing/2014/main" id="{90B1B181-9831-BB94-2C16-B0F175C70A0D}"/>
              </a:ext>
            </a:extLst>
          </p:cNvPr>
          <p:cNvSpPr txBox="1"/>
          <p:nvPr/>
        </p:nvSpPr>
        <p:spPr>
          <a:xfrm>
            <a:off x="342436" y="381000"/>
            <a:ext cx="8144089" cy="830997"/>
          </a:xfrm>
          <a:prstGeom prst="rect">
            <a:avLst/>
          </a:prstGeom>
          <a:noFill/>
        </p:spPr>
        <p:txBody>
          <a:bodyPr wrap="none" rtlCol="0">
            <a:spAutoFit/>
          </a:bodyPr>
          <a:lstStyle/>
          <a:p>
            <a:r>
              <a:rPr lang="en-US" sz="4800" b="1" dirty="0">
                <a:solidFill>
                  <a:schemeClr val="tx2"/>
                </a:solidFill>
              </a:rPr>
              <a:t>TN AG DEFENDS TBLE and TLAP</a:t>
            </a:r>
          </a:p>
        </p:txBody>
      </p:sp>
    </p:spTree>
    <p:extLst>
      <p:ext uri="{BB962C8B-B14F-4D97-AF65-F5344CB8AC3E}">
        <p14:creationId xmlns:p14="http://schemas.microsoft.com/office/powerpoint/2010/main" val="325817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27FC-D709-E65C-73FF-343C342F8A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397966-8A97-206D-A2C3-930C545D6B54}"/>
              </a:ext>
            </a:extLst>
          </p:cNvPr>
          <p:cNvSpPr txBox="1"/>
          <p:nvPr/>
        </p:nvSpPr>
        <p:spPr>
          <a:xfrm>
            <a:off x="568324" y="1552575"/>
            <a:ext cx="7715250" cy="4924425"/>
          </a:xfrm>
          <a:prstGeom prst="rect">
            <a:avLst/>
          </a:prstGeom>
          <a:noFill/>
        </p:spPr>
        <p:txBody>
          <a:bodyPr wrap="square">
            <a:spAutoFit/>
          </a:bodyPr>
          <a:lstStyle/>
          <a:p>
            <a:pPr>
              <a:spcAft>
                <a:spcPts val="1500"/>
              </a:spcAft>
            </a:pPr>
            <a:r>
              <a:rPr lang="en-US" sz="2400" b="1" i="0" dirty="0">
                <a:solidFill>
                  <a:srgbClr val="1D4354"/>
                </a:solidFill>
                <a:effectLst/>
              </a:rPr>
              <a:t>More:</a:t>
            </a:r>
          </a:p>
          <a:p>
            <a:pPr>
              <a:spcAft>
                <a:spcPts val="1500"/>
              </a:spcAft>
            </a:pPr>
            <a:r>
              <a:rPr lang="en-US" sz="2400" dirty="0">
                <a:solidFill>
                  <a:srgbClr val="1D4354"/>
                </a:solidFill>
              </a:rPr>
              <a:t>“We are glad the Department of Justice has closed this </a:t>
            </a:r>
            <a:r>
              <a:rPr lang="en-US" sz="2400" b="1" dirty="0">
                <a:solidFill>
                  <a:srgbClr val="FF0000"/>
                </a:solidFill>
              </a:rPr>
              <a:t>misguided matter</a:t>
            </a:r>
            <a:r>
              <a:rPr lang="en-US" sz="2400" dirty="0">
                <a:solidFill>
                  <a:srgbClr val="1D4354"/>
                </a:solidFill>
              </a:rPr>
              <a:t> attacking common-sense guardrails protecting the integrity of the practice of law in Tennessee.” </a:t>
            </a:r>
          </a:p>
          <a:p>
            <a:pPr>
              <a:spcAft>
                <a:spcPts val="1500"/>
              </a:spcAft>
            </a:pPr>
            <a:r>
              <a:rPr lang="en-US" sz="2400" dirty="0">
                <a:solidFill>
                  <a:srgbClr val="1D4354"/>
                </a:solidFill>
              </a:rPr>
              <a:t>“</a:t>
            </a:r>
            <a:r>
              <a:rPr lang="en-US" sz="2400" dirty="0"/>
              <a:t>The investigation and findings were </a:t>
            </a:r>
            <a:r>
              <a:rPr lang="en-US" sz="2400" b="1" dirty="0">
                <a:solidFill>
                  <a:srgbClr val="FF0000"/>
                </a:solidFill>
              </a:rPr>
              <a:t>baseless overreach</a:t>
            </a:r>
            <a:r>
              <a:rPr lang="en-US" sz="2400" dirty="0">
                <a:solidFill>
                  <a:srgbClr val="FF0000"/>
                </a:solidFill>
              </a:rPr>
              <a:t>.</a:t>
            </a:r>
            <a:r>
              <a:rPr lang="en-US" sz="2400" dirty="0">
                <a:solidFill>
                  <a:srgbClr val="1D4354"/>
                </a:solidFill>
              </a:rPr>
              <a:t> I’m proud of Tennessee’s track record of upholding the highest professional standards while ensuring that qualified people have equal opportunity to practice law, regardless of disability status.”</a:t>
            </a:r>
          </a:p>
          <a:p>
            <a:pPr>
              <a:spcAft>
                <a:spcPts val="1500"/>
              </a:spcAft>
            </a:pPr>
            <a:r>
              <a:rPr lang="en-US" sz="2400" dirty="0"/>
              <a:t> </a:t>
            </a:r>
          </a:p>
          <a:p>
            <a:pPr algn="l">
              <a:spcAft>
                <a:spcPts val="1500"/>
              </a:spcAft>
              <a:buNone/>
            </a:pPr>
            <a:endParaRPr lang="en-US" sz="2400" b="1" i="0" dirty="0">
              <a:solidFill>
                <a:srgbClr val="1D4354"/>
              </a:solidFill>
              <a:effectLst/>
            </a:endParaRPr>
          </a:p>
        </p:txBody>
      </p:sp>
      <p:sp>
        <p:nvSpPr>
          <p:cNvPr id="2" name="TextBox 1">
            <a:extLst>
              <a:ext uri="{FF2B5EF4-FFF2-40B4-BE49-F238E27FC236}">
                <a16:creationId xmlns:a16="http://schemas.microsoft.com/office/drawing/2014/main" id="{019747ED-6BFB-8D6B-0AC9-8F8540886C05}"/>
              </a:ext>
            </a:extLst>
          </p:cNvPr>
          <p:cNvSpPr txBox="1"/>
          <p:nvPr/>
        </p:nvSpPr>
        <p:spPr>
          <a:xfrm>
            <a:off x="342436" y="381000"/>
            <a:ext cx="8144089" cy="830997"/>
          </a:xfrm>
          <a:prstGeom prst="rect">
            <a:avLst/>
          </a:prstGeom>
          <a:noFill/>
        </p:spPr>
        <p:txBody>
          <a:bodyPr wrap="none" rtlCol="0">
            <a:spAutoFit/>
          </a:bodyPr>
          <a:lstStyle/>
          <a:p>
            <a:r>
              <a:rPr lang="en-US" sz="4800" b="1" dirty="0">
                <a:solidFill>
                  <a:schemeClr val="tx2"/>
                </a:solidFill>
              </a:rPr>
              <a:t>TN AG DEFENDS TBLE and TLAP</a:t>
            </a:r>
          </a:p>
        </p:txBody>
      </p:sp>
    </p:spTree>
    <p:extLst>
      <p:ext uri="{BB962C8B-B14F-4D97-AF65-F5344CB8AC3E}">
        <p14:creationId xmlns:p14="http://schemas.microsoft.com/office/powerpoint/2010/main" val="171935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8AE6-A2F4-6EA5-6C5E-0232BAC88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159A1-8BD2-5BA8-4D37-8E3EF73369C5}"/>
              </a:ext>
            </a:extLst>
          </p:cNvPr>
          <p:cNvSpPr>
            <a:spLocks noGrp="1"/>
          </p:cNvSpPr>
          <p:nvPr>
            <p:ph type="title"/>
          </p:nvPr>
        </p:nvSpPr>
        <p:spPr>
          <a:xfrm>
            <a:off x="751046" y="710694"/>
            <a:ext cx="7641907" cy="4185761"/>
          </a:xfrm>
        </p:spPr>
        <p:txBody>
          <a:bodyPr/>
          <a:lstStyle/>
          <a:p>
            <a:pPr algn="ctr"/>
            <a:br>
              <a:rPr lang="en-US" sz="3600" dirty="0"/>
            </a:br>
            <a:r>
              <a:rPr lang="en-US" sz="3600" dirty="0"/>
              <a:t>PART FOUR</a:t>
            </a:r>
            <a:br>
              <a:rPr lang="en-US" sz="3600" dirty="0"/>
            </a:br>
            <a:br>
              <a:rPr lang="en-US" sz="3600" dirty="0"/>
            </a:br>
            <a:r>
              <a:rPr lang="en-US" sz="3600" u="sng" dirty="0"/>
              <a:t>PATH TO LAPS AND RECOVERY SUCCESS</a:t>
            </a:r>
            <a:br>
              <a:rPr lang="en-US" sz="3200" i="1" dirty="0"/>
            </a:br>
            <a:br>
              <a:rPr lang="en-US" sz="3200" i="1" dirty="0"/>
            </a:br>
            <a:r>
              <a:rPr lang="en-US" sz="3200" i="1" dirty="0"/>
              <a:t>A NEW ERA of COLLABORATION</a:t>
            </a:r>
            <a:br>
              <a:rPr lang="en-US" sz="3200" i="1" dirty="0"/>
            </a:br>
            <a:r>
              <a:rPr lang="en-US" sz="3200" i="1" dirty="0"/>
              <a:t>BETWEEN </a:t>
            </a:r>
            <a:br>
              <a:rPr lang="en-US" sz="3200" i="1" dirty="0"/>
            </a:br>
            <a:r>
              <a:rPr lang="en-US" sz="3200" i="1" dirty="0"/>
              <a:t>PROFESSIONALS’ MONITORING PROGRAMS</a:t>
            </a:r>
          </a:p>
        </p:txBody>
      </p:sp>
      <p:pic>
        <p:nvPicPr>
          <p:cNvPr id="3" name="Picture 2" descr="Logo&#10;&#10;Description automatically generated">
            <a:extLst>
              <a:ext uri="{FF2B5EF4-FFF2-40B4-BE49-F238E27FC236}">
                <a16:creationId xmlns:a16="http://schemas.microsoft.com/office/drawing/2014/main" id="{79F1A0B5-2BDC-37FE-662B-8601C1C119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362701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CFB6A5-84D6-0D12-A81D-618762CF3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AA347-DAAB-3E91-47BE-617ACF1A9324}"/>
              </a:ext>
            </a:extLst>
          </p:cNvPr>
          <p:cNvSpPr>
            <a:spLocks noGrp="1"/>
          </p:cNvSpPr>
          <p:nvPr>
            <p:ph type="title"/>
          </p:nvPr>
        </p:nvSpPr>
        <p:spPr>
          <a:xfrm>
            <a:off x="549503" y="160260"/>
            <a:ext cx="7704667" cy="498881"/>
          </a:xfrm>
        </p:spPr>
        <p:txBody>
          <a:bodyPr>
            <a:noAutofit/>
          </a:bodyPr>
          <a:lstStyle/>
          <a:p>
            <a:pPr algn="ctr"/>
            <a:r>
              <a:rPr lang="en-US" sz="4800" dirty="0"/>
              <a:t>A LOT OF PRESSURE</a:t>
            </a:r>
          </a:p>
        </p:txBody>
      </p:sp>
      <p:sp>
        <p:nvSpPr>
          <p:cNvPr id="4" name="Text Placeholder 3">
            <a:extLst>
              <a:ext uri="{FF2B5EF4-FFF2-40B4-BE49-F238E27FC236}">
                <a16:creationId xmlns:a16="http://schemas.microsoft.com/office/drawing/2014/main" id="{D29AF26C-4612-072B-D641-A2E7C56EA5BC}"/>
              </a:ext>
            </a:extLst>
          </p:cNvPr>
          <p:cNvSpPr>
            <a:spLocks noGrp="1"/>
          </p:cNvSpPr>
          <p:nvPr>
            <p:ph type="body" idx="1"/>
          </p:nvPr>
        </p:nvSpPr>
        <p:spPr>
          <a:xfrm rot="19596848">
            <a:off x="677001" y="2418647"/>
            <a:ext cx="2555405" cy="615553"/>
          </a:xfrm>
        </p:spPr>
        <p:txBody>
          <a:bodyPr/>
          <a:lstStyle/>
          <a:p>
            <a:r>
              <a:rPr lang="en-US" sz="4000" b="1" i="1" dirty="0">
                <a:solidFill>
                  <a:srgbClr val="FF0000"/>
                </a:solidFill>
                <a:latin typeface="Bodoni MT Black" panose="02070A03080606020203" pitchFamily="18" charset="0"/>
              </a:rPr>
              <a:t>COVID</a:t>
            </a:r>
            <a:endParaRPr lang="en-US" sz="4000" i="1" dirty="0">
              <a:latin typeface="Bodoni MT Black" panose="02070A03080606020203" pitchFamily="18" charset="0"/>
            </a:endParaRPr>
          </a:p>
        </p:txBody>
      </p:sp>
      <p:sp>
        <p:nvSpPr>
          <p:cNvPr id="6" name="TextBox 5">
            <a:extLst>
              <a:ext uri="{FF2B5EF4-FFF2-40B4-BE49-F238E27FC236}">
                <a16:creationId xmlns:a16="http://schemas.microsoft.com/office/drawing/2014/main" id="{7C5AF395-B4A0-3F78-1745-58E7F4051DDE}"/>
              </a:ext>
            </a:extLst>
          </p:cNvPr>
          <p:cNvSpPr txBox="1"/>
          <p:nvPr/>
        </p:nvSpPr>
        <p:spPr>
          <a:xfrm>
            <a:off x="886167" y="765059"/>
            <a:ext cx="189291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gency FB" panose="020B0503020202020204" pitchFamily="34" charset="0"/>
                <a:ea typeface="+mn-ea"/>
                <a:cs typeface="+mn-cs"/>
              </a:rPr>
              <a:t>ZOOM &amp; TECH!</a:t>
            </a:r>
          </a:p>
        </p:txBody>
      </p:sp>
      <p:sp>
        <p:nvSpPr>
          <p:cNvPr id="7" name="TextBox 6">
            <a:extLst>
              <a:ext uri="{FF2B5EF4-FFF2-40B4-BE49-F238E27FC236}">
                <a16:creationId xmlns:a16="http://schemas.microsoft.com/office/drawing/2014/main" id="{770218AA-8410-E5FF-5D5F-7C96266F8104}"/>
              </a:ext>
            </a:extLst>
          </p:cNvPr>
          <p:cNvSpPr txBox="1"/>
          <p:nvPr/>
        </p:nvSpPr>
        <p:spPr>
          <a:xfrm rot="1160351">
            <a:off x="5902077" y="1761688"/>
            <a:ext cx="294984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WORK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rPr>
              <a:t>CASE LOADS</a:t>
            </a:r>
          </a:p>
        </p:txBody>
      </p:sp>
      <p:sp>
        <p:nvSpPr>
          <p:cNvPr id="8" name="TextBox 7">
            <a:extLst>
              <a:ext uri="{FF2B5EF4-FFF2-40B4-BE49-F238E27FC236}">
                <a16:creationId xmlns:a16="http://schemas.microsoft.com/office/drawing/2014/main" id="{A29A861D-86AD-535F-786D-8262AC8C89AE}"/>
              </a:ext>
            </a:extLst>
          </p:cNvPr>
          <p:cNvSpPr txBox="1"/>
          <p:nvPr/>
        </p:nvSpPr>
        <p:spPr>
          <a:xfrm rot="236381">
            <a:off x="1580139" y="3047817"/>
            <a:ext cx="426059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Franklin Gothic Demi Cond" panose="020B0706030402020204" pitchFamily="34" charset="0"/>
                <a:ea typeface="+mn-ea"/>
                <a:cs typeface="+mn-cs"/>
              </a:rPr>
              <a:t>TOXIC POLITICS!!</a:t>
            </a:r>
          </a:p>
        </p:txBody>
      </p:sp>
      <p:sp>
        <p:nvSpPr>
          <p:cNvPr id="9" name="TextBox 8">
            <a:extLst>
              <a:ext uri="{FF2B5EF4-FFF2-40B4-BE49-F238E27FC236}">
                <a16:creationId xmlns:a16="http://schemas.microsoft.com/office/drawing/2014/main" id="{318A3DFC-2D06-8F4F-3668-13CE690AAFC7}"/>
              </a:ext>
            </a:extLst>
          </p:cNvPr>
          <p:cNvSpPr txBox="1"/>
          <p:nvPr/>
        </p:nvSpPr>
        <p:spPr>
          <a:xfrm rot="21088868">
            <a:off x="3098979" y="4483652"/>
            <a:ext cx="267092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Britannic Bold" panose="020B0903060703020204" pitchFamily="34" charset="0"/>
                <a:ea typeface="+mn-ea"/>
                <a:cs typeface="+mn-cs"/>
              </a:rPr>
              <a:t>WARS!!</a:t>
            </a:r>
          </a:p>
        </p:txBody>
      </p:sp>
      <p:sp>
        <p:nvSpPr>
          <p:cNvPr id="10" name="TextBox 9">
            <a:extLst>
              <a:ext uri="{FF2B5EF4-FFF2-40B4-BE49-F238E27FC236}">
                <a16:creationId xmlns:a16="http://schemas.microsoft.com/office/drawing/2014/main" id="{B1B9BCDF-738B-1D46-BA40-3BF09FC4837E}"/>
              </a:ext>
            </a:extLst>
          </p:cNvPr>
          <p:cNvSpPr txBox="1"/>
          <p:nvPr/>
        </p:nvSpPr>
        <p:spPr>
          <a:xfrm rot="21411624">
            <a:off x="720636" y="3984222"/>
            <a:ext cx="457734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mn-cs"/>
              </a:rPr>
              <a:t>“SCREENS” </a:t>
            </a:r>
            <a:r>
              <a:rPr kumimoji="0" lang="en-US" sz="2800" b="1" i="0" u="none" strike="noStrike" kern="1200" cap="none" spc="0" normalizeH="0" baseline="0" noProof="0" dirty="0">
                <a:ln>
                  <a:noFill/>
                </a:ln>
                <a:solidFill>
                  <a:srgbClr val="FF0000"/>
                </a:solidFill>
                <a:effectLst/>
                <a:uLnTx/>
                <a:uFillTx/>
                <a:latin typeface="Calibri"/>
                <a:ea typeface="+mn-ea"/>
                <a:cs typeface="+mn-cs"/>
              </a:rPr>
              <a:t>ALL DAY &amp; NIGHT!</a:t>
            </a:r>
          </a:p>
        </p:txBody>
      </p:sp>
      <p:sp>
        <p:nvSpPr>
          <p:cNvPr id="11" name="TextBox 10">
            <a:extLst>
              <a:ext uri="{FF2B5EF4-FFF2-40B4-BE49-F238E27FC236}">
                <a16:creationId xmlns:a16="http://schemas.microsoft.com/office/drawing/2014/main" id="{C4EEE708-25DE-B503-F36A-B7A2F6A539EF}"/>
              </a:ext>
            </a:extLst>
          </p:cNvPr>
          <p:cNvSpPr txBox="1"/>
          <p:nvPr/>
        </p:nvSpPr>
        <p:spPr>
          <a:xfrm rot="1789208">
            <a:off x="5638472" y="3802688"/>
            <a:ext cx="3339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0000"/>
                </a:solidFill>
                <a:effectLst/>
                <a:uLnTx/>
                <a:uFillTx/>
                <a:latin typeface="Franklin Gothic Demi Cond" panose="020B0706030402020204" pitchFamily="34" charset="0"/>
              </a:rPr>
              <a:t>SOCIAL MEDIA</a:t>
            </a:r>
          </a:p>
        </p:txBody>
      </p:sp>
      <p:sp>
        <p:nvSpPr>
          <p:cNvPr id="12" name="TextBox 11">
            <a:extLst>
              <a:ext uri="{FF2B5EF4-FFF2-40B4-BE49-F238E27FC236}">
                <a16:creationId xmlns:a16="http://schemas.microsoft.com/office/drawing/2014/main" id="{A733C146-3022-1063-8DF4-A354CB09383F}"/>
              </a:ext>
            </a:extLst>
          </p:cNvPr>
          <p:cNvSpPr txBox="1"/>
          <p:nvPr/>
        </p:nvSpPr>
        <p:spPr>
          <a:xfrm rot="21049270">
            <a:off x="2846743" y="1980211"/>
            <a:ext cx="27652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rade Gothic Inline" panose="020B0504030203020204" pitchFamily="34" charset="0"/>
                <a:ea typeface="+mn-ea"/>
                <a:cs typeface="Dreaming Outloud Pro" panose="020F0502020204030204" pitchFamily="66" charset="0"/>
              </a:rPr>
              <a:t>INFLATION</a:t>
            </a:r>
          </a:p>
        </p:txBody>
      </p:sp>
      <p:sp>
        <p:nvSpPr>
          <p:cNvPr id="13" name="TextBox 12">
            <a:extLst>
              <a:ext uri="{FF2B5EF4-FFF2-40B4-BE49-F238E27FC236}">
                <a16:creationId xmlns:a16="http://schemas.microsoft.com/office/drawing/2014/main" id="{B132BAB9-10DD-3EA0-D6B9-DEE9FFD2D87B}"/>
              </a:ext>
            </a:extLst>
          </p:cNvPr>
          <p:cNvSpPr txBox="1"/>
          <p:nvPr/>
        </p:nvSpPr>
        <p:spPr>
          <a:xfrm rot="524131">
            <a:off x="2286391" y="1030726"/>
            <a:ext cx="341670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STRESS OF PERSONAL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BUSINESS AND FINANCES</a:t>
            </a:r>
          </a:p>
        </p:txBody>
      </p:sp>
      <p:sp>
        <p:nvSpPr>
          <p:cNvPr id="14" name="TextBox 13">
            <a:extLst>
              <a:ext uri="{FF2B5EF4-FFF2-40B4-BE49-F238E27FC236}">
                <a16:creationId xmlns:a16="http://schemas.microsoft.com/office/drawing/2014/main" id="{CA0B054F-E031-AC28-5E20-49863F3DF456}"/>
              </a:ext>
            </a:extLst>
          </p:cNvPr>
          <p:cNvSpPr txBox="1"/>
          <p:nvPr/>
        </p:nvSpPr>
        <p:spPr>
          <a:xfrm rot="1148262">
            <a:off x="1118945" y="5107605"/>
            <a:ext cx="27373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24/7 NEWS</a:t>
            </a:r>
          </a:p>
        </p:txBody>
      </p:sp>
      <p:sp>
        <p:nvSpPr>
          <p:cNvPr id="15" name="TextBox 14">
            <a:extLst>
              <a:ext uri="{FF2B5EF4-FFF2-40B4-BE49-F238E27FC236}">
                <a16:creationId xmlns:a16="http://schemas.microsoft.com/office/drawing/2014/main" id="{675818F5-DF30-5DC5-17E4-79AD2947CA36}"/>
              </a:ext>
            </a:extLst>
          </p:cNvPr>
          <p:cNvSpPr txBox="1"/>
          <p:nvPr/>
        </p:nvSpPr>
        <p:spPr>
          <a:xfrm rot="849339">
            <a:off x="656193" y="5561724"/>
            <a:ext cx="2961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Copperplate Gothic Bold" panose="020E0705020206020404" pitchFamily="34" charset="0"/>
                <a:ea typeface="+mn-ea"/>
                <a:cs typeface="+mn-cs"/>
              </a:rPr>
              <a:t>WORKING REMOTELY</a:t>
            </a:r>
          </a:p>
        </p:txBody>
      </p:sp>
      <p:sp>
        <p:nvSpPr>
          <p:cNvPr id="16" name="TextBox 15">
            <a:extLst>
              <a:ext uri="{FF2B5EF4-FFF2-40B4-BE49-F238E27FC236}">
                <a16:creationId xmlns:a16="http://schemas.microsoft.com/office/drawing/2014/main" id="{9E1ADB70-B35F-3275-5A74-B98352BCC6F4}"/>
              </a:ext>
            </a:extLst>
          </p:cNvPr>
          <p:cNvSpPr txBox="1"/>
          <p:nvPr/>
        </p:nvSpPr>
        <p:spPr>
          <a:xfrm>
            <a:off x="3512902" y="5191700"/>
            <a:ext cx="397301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a:ln>
                  <a:noFill/>
                </a:ln>
                <a:solidFill>
                  <a:srgbClr val="FF0000"/>
                </a:solidFill>
                <a:effectLst/>
                <a:uLnTx/>
                <a:uFillTx/>
                <a:latin typeface="Calibri"/>
                <a:ea typeface="+mn-ea"/>
                <a:cs typeface="+mn-cs"/>
              </a:rPr>
              <a:t>PASSWORDS</a:t>
            </a:r>
            <a:r>
              <a:rPr kumimoji="0" lang="en-US" sz="4400" b="1" i="1" u="none" strike="noStrike" kern="1200" cap="none" spc="0" normalizeH="0" baseline="0" noProof="0" dirty="0">
                <a:ln>
                  <a:noFill/>
                </a:ln>
                <a:solidFill>
                  <a:srgbClr val="FF0000"/>
                </a:solidFill>
                <a:effectLst/>
                <a:uLnTx/>
                <a:uFillTx/>
                <a:latin typeface="Calibri"/>
                <a:ea typeface="+mn-ea"/>
                <a:cs typeface="+mn-cs"/>
              </a:rPr>
              <a:t>!</a:t>
            </a:r>
            <a:r>
              <a:rPr kumimoji="0" lang="en-US" sz="4800" b="1"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a:t>
            </a:r>
            <a:endParaRPr kumimoji="0" lang="en-US" sz="4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09BA2EFC-4965-0969-C79C-82D3C6527860}"/>
              </a:ext>
            </a:extLst>
          </p:cNvPr>
          <p:cNvSpPr txBox="1"/>
          <p:nvPr/>
        </p:nvSpPr>
        <p:spPr>
          <a:xfrm rot="617999">
            <a:off x="5551509" y="4427471"/>
            <a:ext cx="14542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0000"/>
                </a:solidFill>
                <a:effectLst/>
                <a:uLnTx/>
                <a:uFillTx/>
                <a:latin typeface="Bahnschrift SemiBold Condensed" panose="020B0502040204020203" pitchFamily="34" charset="0"/>
                <a:ea typeface="+mn-ea"/>
                <a:cs typeface="+mn-cs"/>
              </a:rPr>
              <a:t>MASKS?!</a:t>
            </a:r>
          </a:p>
        </p:txBody>
      </p:sp>
      <p:sp>
        <p:nvSpPr>
          <p:cNvPr id="19" name="TextBox 18">
            <a:extLst>
              <a:ext uri="{FF2B5EF4-FFF2-40B4-BE49-F238E27FC236}">
                <a16:creationId xmlns:a16="http://schemas.microsoft.com/office/drawing/2014/main" id="{141B6EC9-8F79-2102-735D-A4358939E5CB}"/>
              </a:ext>
            </a:extLst>
          </p:cNvPr>
          <p:cNvSpPr txBox="1"/>
          <p:nvPr/>
        </p:nvSpPr>
        <p:spPr>
          <a:xfrm rot="16200000">
            <a:off x="-2363182" y="3438243"/>
            <a:ext cx="550984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a:ea typeface="+mn-ea"/>
                <a:cs typeface="+mn-cs"/>
              </a:rPr>
              <a:t>KIDS AND SCHOOL!!!</a:t>
            </a:r>
          </a:p>
        </p:txBody>
      </p:sp>
      <p:sp>
        <p:nvSpPr>
          <p:cNvPr id="3" name="TextBox 2">
            <a:extLst>
              <a:ext uri="{FF2B5EF4-FFF2-40B4-BE49-F238E27FC236}">
                <a16:creationId xmlns:a16="http://schemas.microsoft.com/office/drawing/2014/main" id="{569E8E0F-DF9D-0A8F-FFD0-9468CEF55DE9}"/>
              </a:ext>
            </a:extLst>
          </p:cNvPr>
          <p:cNvSpPr txBox="1"/>
          <p:nvPr/>
        </p:nvSpPr>
        <p:spPr>
          <a:xfrm>
            <a:off x="7731666" y="1139948"/>
            <a:ext cx="12711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Balloons</a:t>
            </a:r>
          </a:p>
        </p:txBody>
      </p:sp>
      <p:sp>
        <p:nvSpPr>
          <p:cNvPr id="18" name="TextBox 17">
            <a:extLst>
              <a:ext uri="{FF2B5EF4-FFF2-40B4-BE49-F238E27FC236}">
                <a16:creationId xmlns:a16="http://schemas.microsoft.com/office/drawing/2014/main" id="{F9C2BC14-65C7-3F6B-CDF7-A47B476D33BD}"/>
              </a:ext>
            </a:extLst>
          </p:cNvPr>
          <p:cNvSpPr txBox="1"/>
          <p:nvPr/>
        </p:nvSpPr>
        <p:spPr>
          <a:xfrm rot="288325">
            <a:off x="2320841" y="2844638"/>
            <a:ext cx="33265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V Boli" panose="02000500030200090000" pitchFamily="2" charset="0"/>
                <a:ea typeface="+mn-ea"/>
                <a:cs typeface="MV Boli" panose="02000500030200090000" pitchFamily="2" charset="0"/>
              </a:rPr>
              <a:t>CLIMATE CHANGE</a:t>
            </a:r>
          </a:p>
        </p:txBody>
      </p:sp>
      <p:sp>
        <p:nvSpPr>
          <p:cNvPr id="20" name="TextBox 19">
            <a:extLst>
              <a:ext uri="{FF2B5EF4-FFF2-40B4-BE49-F238E27FC236}">
                <a16:creationId xmlns:a16="http://schemas.microsoft.com/office/drawing/2014/main" id="{E2E50644-4B10-6C00-EA78-DEDE72C907FE}"/>
              </a:ext>
            </a:extLst>
          </p:cNvPr>
          <p:cNvSpPr txBox="1"/>
          <p:nvPr/>
        </p:nvSpPr>
        <p:spPr>
          <a:xfrm rot="1484500">
            <a:off x="7436156" y="477200"/>
            <a:ext cx="16995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ALIENS!</a:t>
            </a:r>
          </a:p>
        </p:txBody>
      </p:sp>
      <p:pic>
        <p:nvPicPr>
          <p:cNvPr id="1026" name="Picture 2" descr="Red Alien Head Gifts &amp; Merchandise for Sale | Redbubble">
            <a:extLst>
              <a:ext uri="{FF2B5EF4-FFF2-40B4-BE49-F238E27FC236}">
                <a16:creationId xmlns:a16="http://schemas.microsoft.com/office/drawing/2014/main" id="{19E13861-EFA2-5B86-5AE3-6896233776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8272"/>
            <a:ext cx="830834" cy="6132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remium Vector | A red phone with a blue screen that says &quot; t &quot; on the top.">
            <a:extLst>
              <a:ext uri="{FF2B5EF4-FFF2-40B4-BE49-F238E27FC236}">
                <a16:creationId xmlns:a16="http://schemas.microsoft.com/office/drawing/2014/main" id="{22AE3729-49CF-DC3F-4F9B-C405AFBA97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70097">
            <a:off x="1965115" y="4394887"/>
            <a:ext cx="651715" cy="71745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A473B81-B2A3-9B63-2DFF-5A144412FA6A}"/>
              </a:ext>
            </a:extLst>
          </p:cNvPr>
          <p:cNvSpPr txBox="1"/>
          <p:nvPr/>
        </p:nvSpPr>
        <p:spPr>
          <a:xfrm rot="335799">
            <a:off x="5283380" y="6138948"/>
            <a:ext cx="34900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“SOUTHERN BORDER”</a:t>
            </a:r>
          </a:p>
        </p:txBody>
      </p:sp>
      <p:sp>
        <p:nvSpPr>
          <p:cNvPr id="23" name="TextBox 22">
            <a:extLst>
              <a:ext uri="{FF2B5EF4-FFF2-40B4-BE49-F238E27FC236}">
                <a16:creationId xmlns:a16="http://schemas.microsoft.com/office/drawing/2014/main" id="{45540169-5B7B-A9BB-D289-873DB608C232}"/>
              </a:ext>
            </a:extLst>
          </p:cNvPr>
          <p:cNvSpPr txBox="1"/>
          <p:nvPr/>
        </p:nvSpPr>
        <p:spPr>
          <a:xfrm rot="19269389">
            <a:off x="113162" y="201637"/>
            <a:ext cx="143500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mn-cs"/>
              </a:rPr>
              <a:t>2025</a:t>
            </a:r>
          </a:p>
        </p:txBody>
      </p:sp>
      <p:sp>
        <p:nvSpPr>
          <p:cNvPr id="24" name="TextBox 23">
            <a:extLst>
              <a:ext uri="{FF2B5EF4-FFF2-40B4-BE49-F238E27FC236}">
                <a16:creationId xmlns:a16="http://schemas.microsoft.com/office/drawing/2014/main" id="{44BABF5D-89D8-6A13-4DBC-B1DD008DDCFF}"/>
              </a:ext>
            </a:extLst>
          </p:cNvPr>
          <p:cNvSpPr txBox="1"/>
          <p:nvPr/>
        </p:nvSpPr>
        <p:spPr>
          <a:xfrm rot="21017283">
            <a:off x="6263169" y="848511"/>
            <a:ext cx="17387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Snipers!</a:t>
            </a:r>
          </a:p>
        </p:txBody>
      </p:sp>
      <p:sp>
        <p:nvSpPr>
          <p:cNvPr id="25" name="TextBox 24">
            <a:extLst>
              <a:ext uri="{FF2B5EF4-FFF2-40B4-BE49-F238E27FC236}">
                <a16:creationId xmlns:a16="http://schemas.microsoft.com/office/drawing/2014/main" id="{89D86A5A-17FB-F686-C87E-EA67B516CE25}"/>
              </a:ext>
            </a:extLst>
          </p:cNvPr>
          <p:cNvSpPr txBox="1"/>
          <p:nvPr/>
        </p:nvSpPr>
        <p:spPr>
          <a:xfrm>
            <a:off x="2272469" y="1551631"/>
            <a:ext cx="18998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mn-cs"/>
              </a:rPr>
              <a:t>Pollution</a:t>
            </a:r>
          </a:p>
        </p:txBody>
      </p:sp>
      <p:sp>
        <p:nvSpPr>
          <p:cNvPr id="26" name="TextBox 25">
            <a:extLst>
              <a:ext uri="{FF2B5EF4-FFF2-40B4-BE49-F238E27FC236}">
                <a16:creationId xmlns:a16="http://schemas.microsoft.com/office/drawing/2014/main" id="{E4E41B8B-2242-5F87-1E91-0A9E235757E1}"/>
              </a:ext>
            </a:extLst>
          </p:cNvPr>
          <p:cNvSpPr txBox="1"/>
          <p:nvPr/>
        </p:nvSpPr>
        <p:spPr>
          <a:xfrm>
            <a:off x="7191238" y="3056681"/>
            <a:ext cx="190904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HATERS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HACKERS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DISINFORMATION</a:t>
            </a:r>
          </a:p>
        </p:txBody>
      </p:sp>
      <p:pic>
        <p:nvPicPr>
          <p:cNvPr id="4098" name="Picture 2" descr="67,700+ Devil Stock Illustrations, Royalty-Free Vector Graphics &amp; Clip Art  - iStock | Demon, Angel devil, Angel">
            <a:extLst>
              <a:ext uri="{FF2B5EF4-FFF2-40B4-BE49-F238E27FC236}">
                <a16:creationId xmlns:a16="http://schemas.microsoft.com/office/drawing/2014/main" id="{D4C2BAE3-1CFF-941E-C93E-9B4A4DCA61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187" y="3019916"/>
            <a:ext cx="645945" cy="63435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74D12D2-4AB1-615B-6DA4-4DE0B3C08704}"/>
              </a:ext>
            </a:extLst>
          </p:cNvPr>
          <p:cNvSpPr txBox="1"/>
          <p:nvPr/>
        </p:nvSpPr>
        <p:spPr>
          <a:xfrm rot="20740713">
            <a:off x="2660242" y="6036859"/>
            <a:ext cx="21003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a:ea typeface="+mn-ea"/>
                <a:cs typeface="+mn-cs"/>
              </a:rPr>
              <a:t>HOSTAGES!</a:t>
            </a:r>
          </a:p>
        </p:txBody>
      </p:sp>
      <p:sp>
        <p:nvSpPr>
          <p:cNvPr id="27" name="TextBox 26">
            <a:extLst>
              <a:ext uri="{FF2B5EF4-FFF2-40B4-BE49-F238E27FC236}">
                <a16:creationId xmlns:a16="http://schemas.microsoft.com/office/drawing/2014/main" id="{F8A6DF82-AF02-BB44-6A7F-666E172B90C8}"/>
              </a:ext>
            </a:extLst>
          </p:cNvPr>
          <p:cNvSpPr txBox="1"/>
          <p:nvPr/>
        </p:nvSpPr>
        <p:spPr>
          <a:xfrm rot="20326729">
            <a:off x="7477311" y="5210143"/>
            <a:ext cx="18757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NUCLEAR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WAR!!??!</a:t>
            </a:r>
          </a:p>
        </p:txBody>
      </p:sp>
      <p:sp>
        <p:nvSpPr>
          <p:cNvPr id="29" name="TextBox 28">
            <a:extLst>
              <a:ext uri="{FF2B5EF4-FFF2-40B4-BE49-F238E27FC236}">
                <a16:creationId xmlns:a16="http://schemas.microsoft.com/office/drawing/2014/main" id="{773D746D-9C9C-0AD0-D53D-772C7B737E2B}"/>
              </a:ext>
            </a:extLst>
          </p:cNvPr>
          <p:cNvSpPr txBox="1"/>
          <p:nvPr/>
        </p:nvSpPr>
        <p:spPr>
          <a:xfrm rot="422193">
            <a:off x="5088144" y="2600984"/>
            <a:ext cx="2168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Identity theft</a:t>
            </a:r>
          </a:p>
        </p:txBody>
      </p:sp>
      <p:sp>
        <p:nvSpPr>
          <p:cNvPr id="5" name="TextBox 4">
            <a:extLst>
              <a:ext uri="{FF2B5EF4-FFF2-40B4-BE49-F238E27FC236}">
                <a16:creationId xmlns:a16="http://schemas.microsoft.com/office/drawing/2014/main" id="{DEB535BF-031E-601E-29A5-B0DACC35DA73}"/>
              </a:ext>
            </a:extLst>
          </p:cNvPr>
          <p:cNvSpPr txBox="1"/>
          <p:nvPr/>
        </p:nvSpPr>
        <p:spPr>
          <a:xfrm rot="19485814">
            <a:off x="5457877" y="783995"/>
            <a:ext cx="14285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Nova" panose="020B0504020202020204" pitchFamily="34" charset="0"/>
                <a:ea typeface="Dotum" panose="020B0503020000020004" pitchFamily="34" charset="-127"/>
                <a:cs typeface="+mn-cs"/>
              </a:rPr>
              <a:t>TikTok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AC36384-C00E-28B2-2DDC-B329B1CA846F}"/>
              </a:ext>
            </a:extLst>
          </p:cNvPr>
          <p:cNvSpPr txBox="1"/>
          <p:nvPr/>
        </p:nvSpPr>
        <p:spPr>
          <a:xfrm rot="20834413">
            <a:off x="641528" y="1981955"/>
            <a:ext cx="16273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0000"/>
                </a:solidFill>
                <a:effectLst/>
                <a:uLnTx/>
                <a:uFillTx/>
                <a:latin typeface="Cascadia Code" panose="020B0609020000020004" pitchFamily="49" charset="0"/>
                <a:ea typeface="Cascadia Code" panose="020B0609020000020004" pitchFamily="49" charset="0"/>
                <a:cs typeface="Cascadia Code" panose="020B0609020000020004" pitchFamily="49" charset="0"/>
              </a:rPr>
              <a:t>FIRES</a:t>
            </a:r>
            <a:r>
              <a:rPr kumimoji="0" lang="en-US" sz="3200" b="1" i="1" u="none" strike="noStrike" kern="1200" cap="none" spc="0" normalizeH="0" baseline="0" noProof="0" dirty="0">
                <a:ln>
                  <a:noFill/>
                </a:ln>
                <a:solidFill>
                  <a:srgbClr val="FF0000"/>
                </a:solidFill>
                <a:effectLst/>
                <a:uLnTx/>
                <a:uFillTx/>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1" name="TextBox 30">
            <a:extLst>
              <a:ext uri="{FF2B5EF4-FFF2-40B4-BE49-F238E27FC236}">
                <a16:creationId xmlns:a16="http://schemas.microsoft.com/office/drawing/2014/main" id="{DA67655A-1F22-97D3-2FF6-6E523FD298F2}"/>
              </a:ext>
            </a:extLst>
          </p:cNvPr>
          <p:cNvSpPr txBox="1"/>
          <p:nvPr/>
        </p:nvSpPr>
        <p:spPr>
          <a:xfrm rot="550237">
            <a:off x="5216306" y="3955718"/>
            <a:ext cx="18168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a:ea typeface="+mn-ea"/>
                <a:cs typeface="+mn-cs"/>
              </a:rPr>
              <a:t>FLOODS!</a:t>
            </a:r>
          </a:p>
        </p:txBody>
      </p:sp>
      <p:sp>
        <p:nvSpPr>
          <p:cNvPr id="32" name="TextBox 31">
            <a:extLst>
              <a:ext uri="{FF2B5EF4-FFF2-40B4-BE49-F238E27FC236}">
                <a16:creationId xmlns:a16="http://schemas.microsoft.com/office/drawing/2014/main" id="{7947A087-95DD-2016-3ABF-A14EBA77046C}"/>
              </a:ext>
            </a:extLst>
          </p:cNvPr>
          <p:cNvSpPr txBox="1"/>
          <p:nvPr/>
        </p:nvSpPr>
        <p:spPr>
          <a:xfrm>
            <a:off x="773278" y="3589427"/>
            <a:ext cx="34923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DRUGS and FENTANYL</a:t>
            </a:r>
          </a:p>
        </p:txBody>
      </p:sp>
      <p:sp>
        <p:nvSpPr>
          <p:cNvPr id="33" name="TextBox 32">
            <a:extLst>
              <a:ext uri="{FF2B5EF4-FFF2-40B4-BE49-F238E27FC236}">
                <a16:creationId xmlns:a16="http://schemas.microsoft.com/office/drawing/2014/main" id="{EC2F2AF7-CDAC-3CAE-988F-D9B5474E3CC8}"/>
              </a:ext>
            </a:extLst>
          </p:cNvPr>
          <p:cNvSpPr txBox="1"/>
          <p:nvPr/>
        </p:nvSpPr>
        <p:spPr>
          <a:xfrm rot="261769">
            <a:off x="3164930" y="740254"/>
            <a:ext cx="26356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Alcohol &amp; Cancer</a:t>
            </a:r>
          </a:p>
        </p:txBody>
      </p:sp>
      <p:sp>
        <p:nvSpPr>
          <p:cNvPr id="34" name="TextBox 33">
            <a:extLst>
              <a:ext uri="{FF2B5EF4-FFF2-40B4-BE49-F238E27FC236}">
                <a16:creationId xmlns:a16="http://schemas.microsoft.com/office/drawing/2014/main" id="{5F41E6FC-47E5-F877-5671-850077960FD3}"/>
              </a:ext>
            </a:extLst>
          </p:cNvPr>
          <p:cNvSpPr txBox="1"/>
          <p:nvPr/>
        </p:nvSpPr>
        <p:spPr>
          <a:xfrm>
            <a:off x="4172348" y="2374937"/>
            <a:ext cx="98225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0000"/>
                </a:solidFill>
                <a:effectLst/>
                <a:uLnTx/>
                <a:uFillTx/>
                <a:latin typeface="Calibri"/>
                <a:ea typeface="+mn-ea"/>
                <a:cs typeface="+mn-cs"/>
              </a:rPr>
              <a:t>A.I</a:t>
            </a:r>
            <a:r>
              <a:rPr kumimoji="0" lang="en-US" sz="44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35" name="TextBox 34">
            <a:extLst>
              <a:ext uri="{FF2B5EF4-FFF2-40B4-BE49-F238E27FC236}">
                <a16:creationId xmlns:a16="http://schemas.microsoft.com/office/drawing/2014/main" id="{6B513981-9F7D-321F-3309-25089C3BC253}"/>
              </a:ext>
            </a:extLst>
          </p:cNvPr>
          <p:cNvSpPr txBox="1"/>
          <p:nvPr/>
        </p:nvSpPr>
        <p:spPr>
          <a:xfrm rot="21342587">
            <a:off x="2686327" y="4106333"/>
            <a:ext cx="25955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0000"/>
                </a:solidFill>
                <a:effectLst/>
                <a:uLnTx/>
                <a:uFillTx/>
                <a:latin typeface="Aldhabi" panose="020F0502020204030204" pitchFamily="2" charset="-78"/>
                <a:ea typeface="Segoe UI Emoji" panose="020B0502040204020203" pitchFamily="34" charset="0"/>
                <a:cs typeface="Aldhabi" panose="020F0502020204030204" pitchFamily="2" charset="-78"/>
              </a:rPr>
              <a:t>AIRLINE SAFETY</a:t>
            </a:r>
          </a:p>
        </p:txBody>
      </p:sp>
      <p:sp>
        <p:nvSpPr>
          <p:cNvPr id="36" name="TextBox 35">
            <a:extLst>
              <a:ext uri="{FF2B5EF4-FFF2-40B4-BE49-F238E27FC236}">
                <a16:creationId xmlns:a16="http://schemas.microsoft.com/office/drawing/2014/main" id="{94D1D68A-2644-3E13-0A14-2F0659962795}"/>
              </a:ext>
            </a:extLst>
          </p:cNvPr>
          <p:cNvSpPr txBox="1"/>
          <p:nvPr/>
        </p:nvSpPr>
        <p:spPr>
          <a:xfrm>
            <a:off x="6818101" y="4903013"/>
            <a:ext cx="1415324" cy="461665"/>
          </a:xfrm>
          <a:prstGeom prst="rect">
            <a:avLst/>
          </a:prstGeom>
          <a:noFill/>
        </p:spPr>
        <p:txBody>
          <a:bodyPr wrap="none" rtlCol="0">
            <a:spAutoFit/>
          </a:bodyPr>
          <a:lstStyle/>
          <a:p>
            <a:r>
              <a:rPr lang="en-US" sz="2400" b="1" i="1" dirty="0">
                <a:solidFill>
                  <a:srgbClr val="FF0000"/>
                </a:solidFill>
                <a:latin typeface="Calisto MT" panose="02040603050505030304" pitchFamily="18" charset="0"/>
              </a:rPr>
              <a:t>DRONES</a:t>
            </a:r>
          </a:p>
        </p:txBody>
      </p:sp>
      <p:sp>
        <p:nvSpPr>
          <p:cNvPr id="37" name="TextBox 36">
            <a:extLst>
              <a:ext uri="{FF2B5EF4-FFF2-40B4-BE49-F238E27FC236}">
                <a16:creationId xmlns:a16="http://schemas.microsoft.com/office/drawing/2014/main" id="{E9EF85EE-A239-1CA0-DC13-DC7E4F61C329}"/>
              </a:ext>
            </a:extLst>
          </p:cNvPr>
          <p:cNvSpPr txBox="1"/>
          <p:nvPr/>
        </p:nvSpPr>
        <p:spPr>
          <a:xfrm>
            <a:off x="850815" y="5932239"/>
            <a:ext cx="1665841" cy="646331"/>
          </a:xfrm>
          <a:prstGeom prst="rect">
            <a:avLst/>
          </a:prstGeom>
          <a:noFill/>
        </p:spPr>
        <p:txBody>
          <a:bodyPr wrap="none" rtlCol="0">
            <a:spAutoFit/>
          </a:bodyPr>
          <a:lstStyle/>
          <a:p>
            <a:r>
              <a:rPr lang="en-US"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IMMIGRATION</a:t>
            </a:r>
          </a:p>
          <a:p>
            <a:r>
              <a:rPr lang="en-US"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DEPORTATION</a:t>
            </a:r>
          </a:p>
        </p:txBody>
      </p:sp>
      <p:sp>
        <p:nvSpPr>
          <p:cNvPr id="38" name="TextBox 37">
            <a:extLst>
              <a:ext uri="{FF2B5EF4-FFF2-40B4-BE49-F238E27FC236}">
                <a16:creationId xmlns:a16="http://schemas.microsoft.com/office/drawing/2014/main" id="{07291D59-1699-D185-A30F-07A15082AF7B}"/>
              </a:ext>
            </a:extLst>
          </p:cNvPr>
          <p:cNvSpPr txBox="1"/>
          <p:nvPr/>
        </p:nvSpPr>
        <p:spPr>
          <a:xfrm>
            <a:off x="4032828" y="6347737"/>
            <a:ext cx="1902509" cy="461665"/>
          </a:xfrm>
          <a:prstGeom prst="rect">
            <a:avLst/>
          </a:prstGeom>
          <a:noFill/>
        </p:spPr>
        <p:txBody>
          <a:bodyPr wrap="none" rtlCol="0">
            <a:spAutoFit/>
          </a:bodyPr>
          <a:lstStyle/>
          <a:p>
            <a:r>
              <a:rPr lang="en-US" sz="2400" b="1" dirty="0">
                <a:solidFill>
                  <a:srgbClr val="FF0000"/>
                </a:solidFill>
              </a:rPr>
              <a:t>SHUTDOWNS</a:t>
            </a:r>
          </a:p>
        </p:txBody>
      </p:sp>
    </p:spTree>
    <p:extLst>
      <p:ext uri="{BB962C8B-B14F-4D97-AF65-F5344CB8AC3E}">
        <p14:creationId xmlns:p14="http://schemas.microsoft.com/office/powerpoint/2010/main" val="65066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2C61-998D-503E-7606-F422FCDF1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2BC20-D4DE-4C9E-B0E3-F039033E5787}"/>
              </a:ext>
            </a:extLst>
          </p:cNvPr>
          <p:cNvSpPr>
            <a:spLocks noGrp="1"/>
          </p:cNvSpPr>
          <p:nvPr>
            <p:ph type="title"/>
          </p:nvPr>
        </p:nvSpPr>
        <p:spPr>
          <a:xfrm>
            <a:off x="751046" y="748794"/>
            <a:ext cx="7641907" cy="3508653"/>
          </a:xfrm>
        </p:spPr>
        <p:txBody>
          <a:bodyPr/>
          <a:lstStyle/>
          <a:p>
            <a:pPr algn="ctr"/>
            <a:r>
              <a:rPr lang="en-US" sz="3200" dirty="0">
                <a:latin typeface="+mn-lt"/>
              </a:rPr>
              <a:t>IS THERE A LEVEL OF CARE THAT APPROACHES A NO-RELAPSE</a:t>
            </a:r>
            <a:br>
              <a:rPr lang="en-US" sz="3200" dirty="0">
                <a:latin typeface="+mn-lt"/>
              </a:rPr>
            </a:br>
            <a:r>
              <a:rPr lang="en-US" sz="3600" i="1" dirty="0">
                <a:latin typeface="+mn-lt"/>
              </a:rPr>
              <a:t>“CURE”</a:t>
            </a:r>
            <a:br>
              <a:rPr lang="en-US" sz="3600" i="1" dirty="0">
                <a:latin typeface="+mn-lt"/>
              </a:rPr>
            </a:br>
            <a:r>
              <a:rPr lang="en-US" sz="3200" dirty="0">
                <a:latin typeface="+mn-lt"/>
              </a:rPr>
              <a:t>FOR SUBSTANCE USE DISORDERS?</a:t>
            </a:r>
            <a:br>
              <a:rPr lang="en-US" sz="3200" dirty="0">
                <a:latin typeface="+mn-lt"/>
              </a:rPr>
            </a:br>
            <a:br>
              <a:rPr lang="en-US" sz="3200" dirty="0">
                <a:latin typeface="+mn-lt"/>
              </a:rPr>
            </a:br>
            <a:r>
              <a:rPr lang="en-US" sz="3200" i="1" dirty="0">
                <a:latin typeface="+mn-lt"/>
              </a:rPr>
              <a:t>Monitoring Programs for Licensed Professionals Can Come Close . . .</a:t>
            </a:r>
            <a:endParaRPr lang="en-US" sz="3200" i="1" dirty="0"/>
          </a:p>
        </p:txBody>
      </p:sp>
      <p:pic>
        <p:nvPicPr>
          <p:cNvPr id="3" name="Picture 2" descr="Logo&#10;&#10;Description automatically generated">
            <a:extLst>
              <a:ext uri="{FF2B5EF4-FFF2-40B4-BE49-F238E27FC236}">
                <a16:creationId xmlns:a16="http://schemas.microsoft.com/office/drawing/2014/main" id="{D227ECF0-6DEE-FD74-D511-81E86ABE2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282000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5F14C-130F-59CE-61CF-C4012E359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A2F21-ABF8-5718-FC46-45BD2BF098EE}"/>
              </a:ext>
            </a:extLst>
          </p:cNvPr>
          <p:cNvSpPr>
            <a:spLocks noGrp="1"/>
          </p:cNvSpPr>
          <p:nvPr>
            <p:ph type="title"/>
          </p:nvPr>
        </p:nvSpPr>
        <p:spPr>
          <a:xfrm>
            <a:off x="606371" y="224847"/>
            <a:ext cx="7931255" cy="590691"/>
          </a:xfrm>
        </p:spPr>
        <p:txBody>
          <a:bodyPr>
            <a:noAutofit/>
          </a:bodyPr>
          <a:lstStyle/>
          <a:p>
            <a:r>
              <a:rPr lang="en-US" sz="4800" dirty="0"/>
              <a:t>LA JLAP Monitoring Results </a:t>
            </a:r>
          </a:p>
        </p:txBody>
      </p:sp>
      <p:sp>
        <p:nvSpPr>
          <p:cNvPr id="3" name="Content Placeholder 2">
            <a:extLst>
              <a:ext uri="{FF2B5EF4-FFF2-40B4-BE49-F238E27FC236}">
                <a16:creationId xmlns:a16="http://schemas.microsoft.com/office/drawing/2014/main" id="{EEABCCC8-9C13-E40D-6D9E-0DAA5F4AC84D}"/>
              </a:ext>
            </a:extLst>
          </p:cNvPr>
          <p:cNvSpPr>
            <a:spLocks noGrp="1"/>
          </p:cNvSpPr>
          <p:nvPr>
            <p:ph idx="1"/>
          </p:nvPr>
        </p:nvSpPr>
        <p:spPr>
          <a:xfrm>
            <a:off x="222248" y="970858"/>
            <a:ext cx="8699500" cy="5601533"/>
          </a:xfrm>
        </p:spPr>
        <p:txBody>
          <a:bodyPr/>
          <a:lstStyle/>
          <a:p>
            <a:r>
              <a:rPr lang="en-US" sz="2800" b="1" u="sng" dirty="0">
                <a:latin typeface="+mn-lt"/>
              </a:rPr>
              <a:t>NO RELAPSE RATES</a:t>
            </a:r>
            <a:r>
              <a:rPr lang="en-US" sz="2800" b="1" dirty="0">
                <a:latin typeface="+mn-lt"/>
              </a:rPr>
              <a:t>:</a:t>
            </a:r>
          </a:p>
          <a:p>
            <a:r>
              <a:rPr lang="en-US" sz="2400" b="1" dirty="0">
                <a:latin typeface="+mn-lt"/>
              </a:rPr>
              <a:t> </a:t>
            </a:r>
          </a:p>
          <a:p>
            <a:r>
              <a:rPr lang="en-US" sz="2800" dirty="0">
                <a:latin typeface="+mn-lt"/>
              </a:rPr>
              <a:t>2016: </a:t>
            </a:r>
            <a:r>
              <a:rPr lang="en-US" sz="2800" b="1" dirty="0">
                <a:latin typeface="+mn-lt"/>
              </a:rPr>
              <a:t>94%</a:t>
            </a:r>
            <a:endParaRPr lang="en-US" sz="2800" dirty="0">
              <a:latin typeface="+mn-lt"/>
            </a:endParaRPr>
          </a:p>
          <a:p>
            <a:r>
              <a:rPr lang="en-US" sz="2800" dirty="0">
                <a:latin typeface="+mn-lt"/>
              </a:rPr>
              <a:t>2017: </a:t>
            </a:r>
            <a:r>
              <a:rPr lang="en-US" sz="2800" b="1" dirty="0">
                <a:latin typeface="+mn-lt"/>
              </a:rPr>
              <a:t>97%</a:t>
            </a:r>
          </a:p>
          <a:p>
            <a:r>
              <a:rPr lang="en-US" sz="2800" dirty="0">
                <a:latin typeface="+mn-lt"/>
              </a:rPr>
              <a:t>2018: </a:t>
            </a:r>
            <a:r>
              <a:rPr lang="en-US" sz="2800" b="1" dirty="0">
                <a:latin typeface="+mn-lt"/>
              </a:rPr>
              <a:t>94%</a:t>
            </a:r>
          </a:p>
          <a:p>
            <a:r>
              <a:rPr lang="en-US" sz="2800" dirty="0">
                <a:latin typeface="+mn-lt"/>
              </a:rPr>
              <a:t>2019: </a:t>
            </a:r>
            <a:r>
              <a:rPr lang="en-US" sz="2800" b="1" dirty="0">
                <a:latin typeface="+mn-lt"/>
              </a:rPr>
              <a:t>96%</a:t>
            </a:r>
            <a:endParaRPr lang="en-US" sz="2800" dirty="0">
              <a:latin typeface="+mn-lt"/>
            </a:endParaRPr>
          </a:p>
          <a:p>
            <a:r>
              <a:rPr lang="en-US" sz="2800" dirty="0">
                <a:latin typeface="+mn-lt"/>
              </a:rPr>
              <a:t>2020:</a:t>
            </a:r>
            <a:r>
              <a:rPr lang="en-US" sz="2800" b="1" dirty="0">
                <a:latin typeface="+mn-lt"/>
              </a:rPr>
              <a:t> 95%</a:t>
            </a:r>
          </a:p>
          <a:p>
            <a:r>
              <a:rPr lang="en-US" sz="2800" dirty="0">
                <a:latin typeface="+mn-lt"/>
              </a:rPr>
              <a:t>2021: </a:t>
            </a:r>
            <a:r>
              <a:rPr lang="en-US" sz="2800" b="1" dirty="0">
                <a:latin typeface="+mn-lt"/>
              </a:rPr>
              <a:t>97%</a:t>
            </a:r>
          </a:p>
          <a:p>
            <a:r>
              <a:rPr lang="en-US" sz="2800" dirty="0">
                <a:latin typeface="+mn-lt"/>
              </a:rPr>
              <a:t>2022:</a:t>
            </a:r>
            <a:r>
              <a:rPr lang="en-US" sz="2800" b="1" dirty="0">
                <a:latin typeface="+mn-lt"/>
              </a:rPr>
              <a:t> 98%</a:t>
            </a:r>
          </a:p>
          <a:p>
            <a:r>
              <a:rPr lang="en-US" sz="2800" dirty="0">
                <a:latin typeface="+mn-lt"/>
              </a:rPr>
              <a:t>2023: </a:t>
            </a:r>
            <a:r>
              <a:rPr lang="en-US" sz="2800" b="1" dirty="0">
                <a:latin typeface="+mn-lt"/>
              </a:rPr>
              <a:t>100%</a:t>
            </a:r>
            <a:endParaRPr lang="en-US" sz="2800" dirty="0">
              <a:latin typeface="+mn-lt"/>
            </a:endParaRPr>
          </a:p>
          <a:p>
            <a:endParaRPr lang="en-US" sz="2800" dirty="0">
              <a:latin typeface="+mn-lt"/>
            </a:endParaRPr>
          </a:p>
          <a:p>
            <a:pPr algn="ctr"/>
            <a:r>
              <a:rPr lang="en-US" sz="3600" b="1" dirty="0">
                <a:latin typeface="+mn-lt"/>
              </a:rPr>
              <a:t>96% No Relapse Average Over 8 Year Span</a:t>
            </a:r>
          </a:p>
          <a:p>
            <a:endParaRPr lang="en-US" sz="2400" dirty="0">
              <a:latin typeface="+mn-lt"/>
            </a:endParaRPr>
          </a:p>
        </p:txBody>
      </p:sp>
      <p:sp>
        <p:nvSpPr>
          <p:cNvPr id="4" name="TextBox 3">
            <a:extLst>
              <a:ext uri="{FF2B5EF4-FFF2-40B4-BE49-F238E27FC236}">
                <a16:creationId xmlns:a16="http://schemas.microsoft.com/office/drawing/2014/main" id="{14F7E1F0-4BF1-418B-290C-ADEA191A231F}"/>
              </a:ext>
            </a:extLst>
          </p:cNvPr>
          <p:cNvSpPr txBox="1"/>
          <p:nvPr/>
        </p:nvSpPr>
        <p:spPr>
          <a:xfrm>
            <a:off x="4751311" y="1422607"/>
            <a:ext cx="2970685" cy="892552"/>
          </a:xfrm>
          <a:prstGeom prst="rect">
            <a:avLst/>
          </a:prstGeom>
          <a:noFill/>
        </p:spPr>
        <p:txBody>
          <a:bodyPr wrap="none" rtlCol="0">
            <a:spAutoFit/>
          </a:bodyPr>
          <a:lstStyle/>
          <a:p>
            <a:r>
              <a:rPr lang="en-US" sz="2600" b="1" dirty="0"/>
              <a:t>Average Population</a:t>
            </a:r>
          </a:p>
          <a:p>
            <a:r>
              <a:rPr lang="en-US" sz="2600" b="1" dirty="0"/>
              <a:t>100 Participants </a:t>
            </a:r>
          </a:p>
        </p:txBody>
      </p:sp>
      <p:sp>
        <p:nvSpPr>
          <p:cNvPr id="7" name="TextBox 6">
            <a:extLst>
              <a:ext uri="{FF2B5EF4-FFF2-40B4-BE49-F238E27FC236}">
                <a16:creationId xmlns:a16="http://schemas.microsoft.com/office/drawing/2014/main" id="{28792A43-240C-BDBB-AFC3-F4946BA408F6}"/>
              </a:ext>
            </a:extLst>
          </p:cNvPr>
          <p:cNvSpPr txBox="1"/>
          <p:nvPr/>
        </p:nvSpPr>
        <p:spPr>
          <a:xfrm>
            <a:off x="4751311" y="3819409"/>
            <a:ext cx="3176899" cy="1692771"/>
          </a:xfrm>
          <a:prstGeom prst="rect">
            <a:avLst/>
          </a:prstGeom>
          <a:noFill/>
        </p:spPr>
        <p:txBody>
          <a:bodyPr wrap="square" rtlCol="0">
            <a:spAutoFit/>
          </a:bodyPr>
          <a:lstStyle/>
          <a:p>
            <a:r>
              <a:rPr lang="en-US" sz="2600" b="1" u="sng" dirty="0"/>
              <a:t>Verified With</a:t>
            </a:r>
            <a:r>
              <a:rPr lang="en-US" sz="2600" b="1" dirty="0"/>
              <a:t>:</a:t>
            </a:r>
          </a:p>
          <a:p>
            <a:r>
              <a:rPr lang="en-US" sz="2600" b="1" dirty="0"/>
              <a:t>H Panel w/Urine </a:t>
            </a:r>
            <a:r>
              <a:rPr lang="en-US" sz="2600" b="1" dirty="0" err="1"/>
              <a:t>EtG</a:t>
            </a:r>
            <a:r>
              <a:rPr lang="en-US" sz="2600" b="1" dirty="0"/>
              <a:t>  </a:t>
            </a:r>
            <a:r>
              <a:rPr lang="en-US" sz="2600" b="1" dirty="0" err="1"/>
              <a:t>PEth</a:t>
            </a:r>
            <a:r>
              <a:rPr lang="en-US" sz="2600" b="1" dirty="0"/>
              <a:t> Blood</a:t>
            </a:r>
          </a:p>
          <a:p>
            <a:r>
              <a:rPr lang="en-US" sz="2600" b="1" dirty="0"/>
              <a:t>Random and Global</a:t>
            </a:r>
          </a:p>
        </p:txBody>
      </p:sp>
      <p:sp>
        <p:nvSpPr>
          <p:cNvPr id="5" name="TextBox 4">
            <a:extLst>
              <a:ext uri="{FF2B5EF4-FFF2-40B4-BE49-F238E27FC236}">
                <a16:creationId xmlns:a16="http://schemas.microsoft.com/office/drawing/2014/main" id="{BC14A1C9-17EA-B3B2-4553-654D7E20F4B1}"/>
              </a:ext>
            </a:extLst>
          </p:cNvPr>
          <p:cNvSpPr txBox="1"/>
          <p:nvPr/>
        </p:nvSpPr>
        <p:spPr>
          <a:xfrm>
            <a:off x="4751311" y="2627496"/>
            <a:ext cx="3616183" cy="892552"/>
          </a:xfrm>
          <a:prstGeom prst="rect">
            <a:avLst/>
          </a:prstGeom>
          <a:noFill/>
        </p:spPr>
        <p:txBody>
          <a:bodyPr wrap="none" rtlCol="0">
            <a:spAutoFit/>
          </a:bodyPr>
          <a:lstStyle/>
          <a:p>
            <a:r>
              <a:rPr lang="en-US" sz="2600" b="1" dirty="0"/>
              <a:t>SSW </a:t>
            </a:r>
            <a:r>
              <a:rPr lang="en-US" sz="2600" b="1" dirty="0" err="1"/>
              <a:t>Diag</a:t>
            </a:r>
            <a:r>
              <a:rPr lang="en-US" sz="2600" b="1" dirty="0"/>
              <a:t> and Txt</a:t>
            </a:r>
          </a:p>
          <a:p>
            <a:r>
              <a:rPr lang="en-US" sz="2600" b="1" dirty="0"/>
              <a:t>Post-Txt LAP Monitoring </a:t>
            </a:r>
          </a:p>
        </p:txBody>
      </p:sp>
    </p:spTree>
    <p:extLst>
      <p:ext uri="{BB962C8B-B14F-4D97-AF65-F5344CB8AC3E}">
        <p14:creationId xmlns:p14="http://schemas.microsoft.com/office/powerpoint/2010/main" val="155982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2" y="415529"/>
            <a:ext cx="7931255" cy="590691"/>
          </a:xfrm>
        </p:spPr>
        <p:txBody>
          <a:bodyPr>
            <a:noAutofit/>
          </a:bodyPr>
          <a:lstStyle/>
          <a:p>
            <a:r>
              <a:rPr lang="en-US" sz="4800" dirty="0"/>
              <a:t>TN TLAP Monitoring Results </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431800" y="1361757"/>
            <a:ext cx="8512227" cy="4185761"/>
          </a:xfrm>
        </p:spPr>
        <p:txBody>
          <a:bodyPr/>
          <a:lstStyle/>
          <a:p>
            <a:r>
              <a:rPr lang="en-US" sz="2800" b="1" u="sng" dirty="0">
                <a:latin typeface="+mn-lt"/>
              </a:rPr>
              <a:t>NO RELAPSE RATES</a:t>
            </a:r>
            <a:r>
              <a:rPr lang="en-US" sz="2800" b="1" dirty="0">
                <a:latin typeface="+mn-lt"/>
              </a:rPr>
              <a:t>: </a:t>
            </a:r>
          </a:p>
          <a:p>
            <a:r>
              <a:rPr lang="en-US" sz="2400" b="1" dirty="0">
                <a:latin typeface="+mn-lt"/>
              </a:rPr>
              <a:t> </a:t>
            </a:r>
          </a:p>
          <a:p>
            <a:r>
              <a:rPr lang="en-US" sz="2800" dirty="0">
                <a:solidFill>
                  <a:schemeClr val="tx1"/>
                </a:solidFill>
                <a:latin typeface="+mn-lt"/>
              </a:rPr>
              <a:t>2022:	</a:t>
            </a:r>
            <a:r>
              <a:rPr lang="en-US" sz="2800" b="1" dirty="0">
                <a:solidFill>
                  <a:schemeClr val="tx1"/>
                </a:solidFill>
                <a:latin typeface="+mn-lt"/>
              </a:rPr>
              <a:t>85%</a:t>
            </a:r>
          </a:p>
          <a:p>
            <a:r>
              <a:rPr lang="en-US" sz="2800" dirty="0">
                <a:solidFill>
                  <a:schemeClr val="tx1"/>
                </a:solidFill>
                <a:latin typeface="+mn-lt"/>
              </a:rPr>
              <a:t>2023:	</a:t>
            </a:r>
            <a:r>
              <a:rPr lang="en-US" sz="2800" b="1" dirty="0">
                <a:solidFill>
                  <a:schemeClr val="tx1"/>
                </a:solidFill>
                <a:latin typeface="+mn-lt"/>
              </a:rPr>
              <a:t>88%</a:t>
            </a:r>
          </a:p>
          <a:p>
            <a:r>
              <a:rPr lang="en-US" sz="2800" dirty="0">
                <a:solidFill>
                  <a:schemeClr val="tx1"/>
                </a:solidFill>
                <a:latin typeface="+mn-lt"/>
              </a:rPr>
              <a:t>2024:	</a:t>
            </a:r>
            <a:r>
              <a:rPr lang="en-US" sz="2800" b="1" dirty="0">
                <a:solidFill>
                  <a:schemeClr val="tx1"/>
                </a:solidFill>
                <a:latin typeface="+mn-lt"/>
              </a:rPr>
              <a:t>89%</a:t>
            </a:r>
          </a:p>
          <a:p>
            <a:r>
              <a:rPr lang="en-US" sz="2800" dirty="0">
                <a:solidFill>
                  <a:schemeClr val="tx1"/>
                </a:solidFill>
                <a:latin typeface="+mn-lt"/>
              </a:rPr>
              <a:t>2025: </a:t>
            </a:r>
            <a:r>
              <a:rPr lang="en-US" sz="2800" b="1" dirty="0">
                <a:solidFill>
                  <a:schemeClr val="tx1"/>
                </a:solidFill>
                <a:latin typeface="+mn-lt"/>
              </a:rPr>
              <a:t>92%</a:t>
            </a:r>
          </a:p>
          <a:p>
            <a:endParaRPr lang="en-US" sz="2400" b="1" dirty="0">
              <a:latin typeface="+mn-lt"/>
            </a:endParaRPr>
          </a:p>
          <a:p>
            <a:pPr algn="ctr"/>
            <a:r>
              <a:rPr lang="en-US" sz="3600" b="1" dirty="0">
                <a:latin typeface="+mj-lt"/>
              </a:rPr>
              <a:t>88% No Relapse Average Over 4 Year Span</a:t>
            </a:r>
          </a:p>
          <a:p>
            <a:endParaRPr lang="en-US" sz="2400" b="1" dirty="0">
              <a:latin typeface="+mn-lt"/>
            </a:endParaRPr>
          </a:p>
          <a:p>
            <a:endParaRPr lang="en-US" sz="2400" dirty="0">
              <a:latin typeface="+mn-lt"/>
            </a:endParaRPr>
          </a:p>
        </p:txBody>
      </p:sp>
      <p:pic>
        <p:nvPicPr>
          <p:cNvPr id="9" name="Picture 8" descr="A picture containing drawing&#10;&#10;Description automatically generated">
            <a:extLst>
              <a:ext uri="{FF2B5EF4-FFF2-40B4-BE49-F238E27FC236}">
                <a16:creationId xmlns:a16="http://schemas.microsoft.com/office/drawing/2014/main" id="{1ABBBE6D-468A-4B2D-9825-8BB34C036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85" y="5601339"/>
            <a:ext cx="1682263" cy="841132"/>
          </a:xfrm>
          <a:prstGeom prst="rect">
            <a:avLst/>
          </a:prstGeom>
        </p:spPr>
      </p:pic>
      <p:sp>
        <p:nvSpPr>
          <p:cNvPr id="4" name="TextBox 3">
            <a:extLst>
              <a:ext uri="{FF2B5EF4-FFF2-40B4-BE49-F238E27FC236}">
                <a16:creationId xmlns:a16="http://schemas.microsoft.com/office/drawing/2014/main" id="{B6C7431B-BD73-72E8-C6A1-3B325E556FC9}"/>
              </a:ext>
            </a:extLst>
          </p:cNvPr>
          <p:cNvSpPr txBox="1"/>
          <p:nvPr/>
        </p:nvSpPr>
        <p:spPr>
          <a:xfrm>
            <a:off x="4571999" y="2044005"/>
            <a:ext cx="2417650" cy="1384995"/>
          </a:xfrm>
          <a:prstGeom prst="rect">
            <a:avLst/>
          </a:prstGeom>
          <a:noFill/>
        </p:spPr>
        <p:txBody>
          <a:bodyPr wrap="none" rtlCol="0">
            <a:spAutoFit/>
          </a:bodyPr>
          <a:lstStyle/>
          <a:p>
            <a:r>
              <a:rPr lang="en-US" sz="2800" b="1" dirty="0"/>
              <a:t>2020: TLAP</a:t>
            </a:r>
          </a:p>
          <a:p>
            <a:r>
              <a:rPr lang="en-US" sz="2800" b="1" dirty="0"/>
              <a:t>IMPLEMENTED</a:t>
            </a:r>
          </a:p>
          <a:p>
            <a:r>
              <a:rPr lang="en-US" sz="2800" b="1" dirty="0"/>
              <a:t>ASAM SSW</a:t>
            </a:r>
          </a:p>
        </p:txBody>
      </p:sp>
    </p:spTree>
    <p:extLst>
      <p:ext uri="{BB962C8B-B14F-4D97-AF65-F5344CB8AC3E}">
        <p14:creationId xmlns:p14="http://schemas.microsoft.com/office/powerpoint/2010/main" val="74038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F0CED-ED42-11DF-3DC8-A90F2B09268D}"/>
              </a:ext>
            </a:extLst>
          </p:cNvPr>
          <p:cNvPicPr>
            <a:picLocks noChangeAspect="1"/>
          </p:cNvPicPr>
          <p:nvPr/>
        </p:nvPicPr>
        <p:blipFill>
          <a:blip r:embed="rId2"/>
          <a:stretch>
            <a:fillRect/>
          </a:stretch>
        </p:blipFill>
        <p:spPr>
          <a:xfrm>
            <a:off x="953036" y="1034848"/>
            <a:ext cx="7237927" cy="4540386"/>
          </a:xfrm>
          <a:prstGeom prst="rect">
            <a:avLst/>
          </a:prstGeom>
        </p:spPr>
      </p:pic>
      <p:sp>
        <p:nvSpPr>
          <p:cNvPr id="4" name="Title 1">
            <a:extLst>
              <a:ext uri="{FF2B5EF4-FFF2-40B4-BE49-F238E27FC236}">
                <a16:creationId xmlns:a16="http://schemas.microsoft.com/office/drawing/2014/main" id="{6404856C-9D9F-A561-4464-86E5E89BD760}"/>
              </a:ext>
            </a:extLst>
          </p:cNvPr>
          <p:cNvSpPr txBox="1">
            <a:spLocks/>
          </p:cNvSpPr>
          <p:nvPr/>
        </p:nvSpPr>
        <p:spPr>
          <a:xfrm>
            <a:off x="1600949" y="101257"/>
            <a:ext cx="6145302" cy="590691"/>
          </a:xfrm>
          <a:prstGeom prst="rect">
            <a:avLst/>
          </a:prstGeom>
        </p:spPr>
        <p:txBody>
          <a:bodyPr>
            <a:noAutofit/>
          </a:bodyPr>
          <a:lstStyle>
            <a:lvl1pPr>
              <a:defRPr>
                <a:latin typeface="Calibri" panose="020F0502020204030204" pitchFamily="34" charset="0"/>
                <a:ea typeface="+mj-ea"/>
                <a:cs typeface="Calibri" panose="020F0502020204030204" pitchFamily="34" charset="0"/>
              </a:defRPr>
            </a:lvl1pPr>
          </a:lstStyle>
          <a:p>
            <a:pPr algn="ctr"/>
            <a:r>
              <a:rPr lang="en-US" sz="4800" b="1" kern="0" dirty="0">
                <a:solidFill>
                  <a:schemeClr val="tx2"/>
                </a:solidFill>
                <a:latin typeface="+mn-lt"/>
              </a:rPr>
              <a:t>2015 JLAP Audit</a:t>
            </a:r>
            <a:r>
              <a:rPr lang="en-US" sz="4800" kern="0" dirty="0">
                <a:solidFill>
                  <a:sysClr val="windowText" lastClr="000000"/>
                </a:solidFill>
              </a:rPr>
              <a:t>	</a:t>
            </a:r>
          </a:p>
        </p:txBody>
      </p:sp>
    </p:spTree>
    <p:extLst>
      <p:ext uri="{BB962C8B-B14F-4D97-AF65-F5344CB8AC3E}">
        <p14:creationId xmlns:p14="http://schemas.microsoft.com/office/powerpoint/2010/main" val="3978304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247E-5F30-4694-38CD-844760198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39B39-D382-EFCE-D33F-0130D7864DAF}"/>
              </a:ext>
            </a:extLst>
          </p:cNvPr>
          <p:cNvSpPr>
            <a:spLocks noGrp="1"/>
          </p:cNvSpPr>
          <p:nvPr>
            <p:ph type="title"/>
          </p:nvPr>
        </p:nvSpPr>
        <p:spPr>
          <a:xfrm>
            <a:off x="1499349" y="698157"/>
            <a:ext cx="6145302" cy="590691"/>
          </a:xfrm>
        </p:spPr>
        <p:txBody>
          <a:bodyPr>
            <a:noAutofit/>
          </a:bodyPr>
          <a:lstStyle/>
          <a:p>
            <a:pPr algn="ctr"/>
            <a:r>
              <a:rPr lang="en-US" sz="4800" dirty="0">
                <a:latin typeface="+mn-lt"/>
              </a:rPr>
              <a:t>2025: Ten Years Later</a:t>
            </a:r>
            <a:br>
              <a:rPr lang="en-US" sz="4800" dirty="0">
                <a:latin typeface="+mn-lt"/>
              </a:rPr>
            </a:br>
            <a:r>
              <a:rPr lang="en-US" sz="4800" dirty="0"/>
              <a:t>	</a:t>
            </a:r>
          </a:p>
        </p:txBody>
      </p:sp>
      <p:sp>
        <p:nvSpPr>
          <p:cNvPr id="3" name="Content Placeholder 2">
            <a:extLst>
              <a:ext uri="{FF2B5EF4-FFF2-40B4-BE49-F238E27FC236}">
                <a16:creationId xmlns:a16="http://schemas.microsoft.com/office/drawing/2014/main" id="{62DE689A-85A1-D400-0717-22B3CD22E86E}"/>
              </a:ext>
            </a:extLst>
          </p:cNvPr>
          <p:cNvSpPr>
            <a:spLocks noGrp="1"/>
          </p:cNvSpPr>
          <p:nvPr>
            <p:ph idx="1"/>
          </p:nvPr>
        </p:nvSpPr>
        <p:spPr>
          <a:xfrm>
            <a:off x="153652" y="1842523"/>
            <a:ext cx="8897750" cy="3630096"/>
          </a:xfrm>
        </p:spPr>
        <p:txBody>
          <a:bodyPr/>
          <a:lstStyle/>
          <a:p>
            <a:pPr algn="ctr"/>
            <a:endParaRPr lang="en-US" sz="2400" dirty="0">
              <a:solidFill>
                <a:srgbClr val="003E7E"/>
              </a:solidFill>
              <a:latin typeface="+mn-lt"/>
            </a:endParaRPr>
          </a:p>
          <a:p>
            <a:pPr marL="457200" indent="-457200" algn="l">
              <a:buFont typeface="Arial" panose="020B0604020202020204" pitchFamily="34" charset="0"/>
              <a:buChar char="•"/>
            </a:pPr>
            <a:r>
              <a:rPr lang="en-US" sz="2800" dirty="0">
                <a:solidFill>
                  <a:schemeClr val="tx1"/>
                </a:solidFill>
                <a:latin typeface="+mn-lt"/>
              </a:rPr>
              <a:t>Lawyers have been treated at higher levels for decades</a:t>
            </a:r>
          </a:p>
          <a:p>
            <a:pPr marL="457200" indent="-457200" algn="l">
              <a:buFont typeface="Arial" panose="020B0604020202020204" pitchFamily="34" charset="0"/>
              <a:buChar char="•"/>
            </a:pPr>
            <a:r>
              <a:rPr lang="en-US" sz="2800" dirty="0">
                <a:solidFill>
                  <a:schemeClr val="tx1"/>
                </a:solidFill>
                <a:latin typeface="+mn-lt"/>
              </a:rPr>
              <a:t>Professionals’ Monitoring Programs no longer siloed</a:t>
            </a:r>
          </a:p>
          <a:p>
            <a:pPr marL="457200" indent="-457200" algn="l">
              <a:buFont typeface="Arial" panose="020B0604020202020204" pitchFamily="34" charset="0"/>
              <a:buChar char="•"/>
            </a:pPr>
            <a:r>
              <a:rPr lang="en-US" sz="2800" dirty="0">
                <a:solidFill>
                  <a:schemeClr val="tx1"/>
                </a:solidFill>
                <a:latin typeface="+mn-lt"/>
              </a:rPr>
              <a:t>ABA recognizes medical levels of care in Model Rule</a:t>
            </a:r>
          </a:p>
          <a:p>
            <a:pPr marL="457200" indent="-457200" algn="l">
              <a:buFont typeface="Arial" panose="020B0604020202020204" pitchFamily="34" charset="0"/>
              <a:buChar char="•"/>
            </a:pPr>
            <a:r>
              <a:rPr lang="en-US" sz="2800" dirty="0">
                <a:solidFill>
                  <a:schemeClr val="tx1"/>
                </a:solidFill>
                <a:latin typeface="+mn-lt"/>
              </a:rPr>
              <a:t>“Gold Standard” Recovery Rates are now </a:t>
            </a:r>
            <a:r>
              <a:rPr lang="en-US" sz="2800" i="1" u="sng" dirty="0">
                <a:solidFill>
                  <a:schemeClr val="tx1"/>
                </a:solidFill>
                <a:latin typeface="+mn-lt"/>
              </a:rPr>
              <a:t>expected</a:t>
            </a:r>
          </a:p>
          <a:p>
            <a:pPr algn="l"/>
            <a:endParaRPr lang="en-US" sz="2800" dirty="0">
              <a:solidFill>
                <a:schemeClr val="tx1"/>
              </a:solidFill>
              <a:latin typeface="+mn-lt"/>
            </a:endParaRPr>
          </a:p>
          <a:p>
            <a:pPr algn="ctr"/>
            <a:r>
              <a:rPr lang="en-US" sz="2800" b="1" i="1" dirty="0">
                <a:solidFill>
                  <a:schemeClr val="tx1"/>
                </a:solidFill>
                <a:latin typeface="+mn-lt"/>
              </a:rPr>
              <a:t>THIS DEALS A POWERFUL BLOW TO ADDICTION</a:t>
            </a:r>
          </a:p>
          <a:p>
            <a:pPr algn="l"/>
            <a:endParaRPr lang="en-US" sz="2800" dirty="0">
              <a:solidFill>
                <a:schemeClr val="tx1"/>
              </a:solidFill>
              <a:latin typeface="+mn-lt"/>
            </a:endParaRPr>
          </a:p>
          <a:p>
            <a:endParaRPr lang="en-US" dirty="0"/>
          </a:p>
        </p:txBody>
      </p:sp>
      <p:pic>
        <p:nvPicPr>
          <p:cNvPr id="4" name="Picture 3" descr="Logo&#10;&#10;Description automatically generated">
            <a:extLst>
              <a:ext uri="{FF2B5EF4-FFF2-40B4-BE49-F238E27FC236}">
                <a16:creationId xmlns:a16="http://schemas.microsoft.com/office/drawing/2014/main" id="{62C76D30-8014-1C48-B40B-0ED827709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939043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1019476" y="571157"/>
            <a:ext cx="7105048" cy="590691"/>
          </a:xfrm>
        </p:spPr>
        <p:txBody>
          <a:bodyPr>
            <a:noAutofit/>
          </a:bodyPr>
          <a:lstStyle/>
          <a:p>
            <a:pPr algn="ctr"/>
            <a:r>
              <a:rPr lang="en-US" sz="4800" dirty="0">
                <a:latin typeface="+mn-lt"/>
              </a:rPr>
              <a:t>ASAM Ch. 23: Three Factors</a:t>
            </a:r>
            <a:r>
              <a:rPr lang="en-US" sz="4800" dirty="0"/>
              <a:t>	</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768202" y="1678358"/>
            <a:ext cx="7836195" cy="3876318"/>
          </a:xfrm>
        </p:spPr>
        <p:txBody>
          <a:bodyPr/>
          <a:lstStyle/>
          <a:p>
            <a:pPr algn="ctr"/>
            <a:endParaRPr lang="en-US" sz="2400" dirty="0">
              <a:solidFill>
                <a:srgbClr val="003E7E"/>
              </a:solidFill>
              <a:latin typeface="+mn-lt"/>
            </a:endParaRPr>
          </a:p>
          <a:p>
            <a:pPr algn="l"/>
            <a:r>
              <a:rPr lang="en-US" sz="2800" dirty="0">
                <a:solidFill>
                  <a:schemeClr val="tx1"/>
                </a:solidFill>
                <a:latin typeface="+mn-lt"/>
              </a:rPr>
              <a:t>By definition, Safety-Sensitive Occupations (SSO) have a responsibility to the public</a:t>
            </a:r>
          </a:p>
          <a:p>
            <a:pPr algn="l"/>
            <a:endParaRPr lang="en-US" sz="2400" dirty="0">
              <a:solidFill>
                <a:schemeClr val="tx1"/>
              </a:solidFill>
              <a:latin typeface="+mn-lt"/>
            </a:endParaRPr>
          </a:p>
          <a:p>
            <a:pPr algn="l"/>
            <a:r>
              <a:rPr lang="en-US" sz="2400" u="sng" dirty="0">
                <a:solidFill>
                  <a:schemeClr val="tx1"/>
                </a:solidFill>
                <a:latin typeface="+mn-lt"/>
              </a:rPr>
              <a:t>Three factors</a:t>
            </a:r>
            <a:r>
              <a:rPr lang="en-US" sz="2400" dirty="0">
                <a:solidFill>
                  <a:schemeClr val="tx1"/>
                </a:solidFill>
                <a:latin typeface="+mn-lt"/>
              </a:rPr>
              <a:t>:</a:t>
            </a:r>
          </a:p>
          <a:p>
            <a:pPr marL="342900" indent="-342900">
              <a:lnSpc>
                <a:spcPct val="150000"/>
              </a:lnSpc>
              <a:buFont typeface="Arial" panose="020B0604020202020204" pitchFamily="34" charset="0"/>
              <a:buChar char="•"/>
            </a:pPr>
            <a:r>
              <a:rPr lang="en-US" sz="2400" dirty="0">
                <a:solidFill>
                  <a:schemeClr val="tx1"/>
                </a:solidFill>
                <a:latin typeface="+mn-lt"/>
              </a:rPr>
              <a:t>Size of population affected</a:t>
            </a:r>
          </a:p>
          <a:p>
            <a:pPr marL="342900" indent="-342900">
              <a:lnSpc>
                <a:spcPct val="150000"/>
              </a:lnSpc>
              <a:buFont typeface="Arial" panose="020B0604020202020204" pitchFamily="34" charset="0"/>
              <a:buChar char="•"/>
            </a:pPr>
            <a:r>
              <a:rPr lang="en-US" sz="2400" dirty="0">
                <a:solidFill>
                  <a:schemeClr val="tx1"/>
                </a:solidFill>
                <a:latin typeface="+mn-lt"/>
              </a:rPr>
              <a:t>Magnitude of effect from potential impairment</a:t>
            </a:r>
          </a:p>
          <a:p>
            <a:pPr marL="342900" indent="-342900">
              <a:lnSpc>
                <a:spcPct val="150000"/>
              </a:lnSpc>
              <a:buFont typeface="Arial" panose="020B0604020202020204" pitchFamily="34" charset="0"/>
              <a:buChar char="•"/>
            </a:pPr>
            <a:r>
              <a:rPr lang="en-US" sz="2400" dirty="0">
                <a:solidFill>
                  <a:schemeClr val="tx1"/>
                </a:solidFill>
                <a:latin typeface="+mn-lt"/>
              </a:rPr>
              <a:t>Amount of implied public trust in the profession</a:t>
            </a:r>
          </a:p>
          <a:p>
            <a:endParaRPr lang="en-US" dirty="0"/>
          </a:p>
        </p:txBody>
      </p:sp>
      <p:pic>
        <p:nvPicPr>
          <p:cNvPr id="4" name="Picture 3" descr="Logo&#10;&#10;Description automatically generated">
            <a:extLst>
              <a:ext uri="{FF2B5EF4-FFF2-40B4-BE49-F238E27FC236}">
                <a16:creationId xmlns:a16="http://schemas.microsoft.com/office/drawing/2014/main" id="{EAA6F6DB-D4BD-05EB-706A-E508483AC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500126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0" y="482257"/>
            <a:ext cx="7931255" cy="590691"/>
          </a:xfrm>
        </p:spPr>
        <p:txBody>
          <a:bodyPr>
            <a:noAutofit/>
          </a:bodyPr>
          <a:lstStyle/>
          <a:p>
            <a:pPr algn="ctr"/>
            <a:r>
              <a:rPr lang="en-US" sz="4800" dirty="0">
                <a:latin typeface="+mn-lt"/>
              </a:rPr>
              <a:t>Examples of SSO Industries</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878380" y="1779767"/>
            <a:ext cx="7387236" cy="3476208"/>
          </a:xfrm>
        </p:spPr>
        <p:txBody>
          <a:bodyPr/>
          <a:lstStyle/>
          <a:p>
            <a:pPr marL="342900" indent="-342900">
              <a:lnSpc>
                <a:spcPct val="150000"/>
              </a:lnSpc>
              <a:buFont typeface="Arial" panose="020B0604020202020204" pitchFamily="34" charset="0"/>
              <a:buChar char="•"/>
            </a:pPr>
            <a:r>
              <a:rPr lang="en-US" sz="2800" dirty="0">
                <a:solidFill>
                  <a:schemeClr val="tx1"/>
                </a:solidFill>
                <a:latin typeface="+mn-lt"/>
              </a:rPr>
              <a:t>Health Care</a:t>
            </a:r>
          </a:p>
          <a:p>
            <a:pPr marL="342900" indent="-342900">
              <a:lnSpc>
                <a:spcPct val="150000"/>
              </a:lnSpc>
              <a:buFont typeface="Arial" panose="020B0604020202020204" pitchFamily="34" charset="0"/>
              <a:buChar char="•"/>
            </a:pPr>
            <a:r>
              <a:rPr lang="en-US" sz="2800" dirty="0">
                <a:solidFill>
                  <a:schemeClr val="tx1"/>
                </a:solidFill>
                <a:latin typeface="+mn-lt"/>
              </a:rPr>
              <a:t>Transportation</a:t>
            </a:r>
          </a:p>
          <a:p>
            <a:pPr marL="342900" indent="-342900">
              <a:lnSpc>
                <a:spcPct val="150000"/>
              </a:lnSpc>
              <a:buFont typeface="Arial" panose="020B0604020202020204" pitchFamily="34" charset="0"/>
              <a:buChar char="•"/>
            </a:pPr>
            <a:r>
              <a:rPr lang="en-US" sz="2800" dirty="0">
                <a:solidFill>
                  <a:schemeClr val="tx1"/>
                </a:solidFill>
                <a:latin typeface="+mn-lt"/>
              </a:rPr>
              <a:t>Security and First Responders</a:t>
            </a:r>
          </a:p>
          <a:p>
            <a:pPr marL="342900" indent="-342900">
              <a:lnSpc>
                <a:spcPct val="150000"/>
              </a:lnSpc>
              <a:buFont typeface="Arial" panose="020B0604020202020204" pitchFamily="34" charset="0"/>
              <a:buChar char="•"/>
            </a:pPr>
            <a:r>
              <a:rPr lang="en-US" sz="2800" dirty="0">
                <a:solidFill>
                  <a:schemeClr val="tx1"/>
                </a:solidFill>
                <a:latin typeface="+mn-lt"/>
              </a:rPr>
              <a:t>Energy</a:t>
            </a:r>
          </a:p>
          <a:p>
            <a:pPr marL="342900" indent="-342900">
              <a:lnSpc>
                <a:spcPct val="150000"/>
              </a:lnSpc>
              <a:buFont typeface="Arial" panose="020B0604020202020204" pitchFamily="34" charset="0"/>
              <a:buChar char="•"/>
            </a:pPr>
            <a:r>
              <a:rPr lang="en-US" sz="2800" dirty="0">
                <a:solidFill>
                  <a:schemeClr val="tx1"/>
                </a:solidFill>
                <a:latin typeface="+mn-lt"/>
              </a:rPr>
              <a:t>Lawyers and Judges</a:t>
            </a:r>
          </a:p>
          <a:p>
            <a:endParaRPr lang="en-US" dirty="0"/>
          </a:p>
        </p:txBody>
      </p:sp>
      <p:pic>
        <p:nvPicPr>
          <p:cNvPr id="4" name="Picture 3" descr="Logo&#10;&#10;Description automatically generated">
            <a:extLst>
              <a:ext uri="{FF2B5EF4-FFF2-40B4-BE49-F238E27FC236}">
                <a16:creationId xmlns:a16="http://schemas.microsoft.com/office/drawing/2014/main" id="{F717B248-FCDA-1204-CC2A-AAE5DF58C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665981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64389"/>
            <a:ext cx="8229600" cy="885561"/>
          </a:xfrm>
        </p:spPr>
        <p:txBody>
          <a:bodyPr>
            <a:noAutofit/>
          </a:bodyPr>
          <a:lstStyle/>
          <a:p>
            <a:pPr algn="ctr"/>
            <a:r>
              <a:rPr lang="en-US" sz="4800" b="1" dirty="0">
                <a:solidFill>
                  <a:schemeClr val="tx2"/>
                </a:solidFill>
              </a:rPr>
              <a:t>Safety-Sensitive Workers</a:t>
            </a:r>
          </a:p>
        </p:txBody>
      </p:sp>
      <p:sp>
        <p:nvSpPr>
          <p:cNvPr id="3" name="Content Placeholder 2"/>
          <p:cNvSpPr>
            <a:spLocks noGrp="1"/>
          </p:cNvSpPr>
          <p:nvPr>
            <p:ph idx="1"/>
          </p:nvPr>
        </p:nvSpPr>
        <p:spPr>
          <a:xfrm>
            <a:off x="457198" y="1765300"/>
            <a:ext cx="8352368" cy="4182533"/>
          </a:xfrm>
        </p:spPr>
        <p:txBody>
          <a:bodyPr>
            <a:normAutofit/>
          </a:bodyPr>
          <a:lstStyle/>
          <a:p>
            <a:pPr marL="0" indent="0">
              <a:buNone/>
            </a:pPr>
            <a:r>
              <a:rPr lang="en-US" sz="2800" b="1" dirty="0">
                <a:latin typeface="+mn-lt"/>
              </a:rPr>
              <a:t>Licensed Professionals Who:</a:t>
            </a:r>
          </a:p>
          <a:p>
            <a:pPr marL="0" indent="0">
              <a:buNone/>
            </a:pPr>
            <a:endParaRPr lang="en-US" sz="2800" dirty="0">
              <a:latin typeface="+mn-lt"/>
            </a:endParaRPr>
          </a:p>
          <a:p>
            <a:pPr marL="342900" indent="-342900">
              <a:buFont typeface="Arial" panose="020B0604020202020204" pitchFamily="34" charset="0"/>
              <a:buChar char="•"/>
            </a:pPr>
            <a:r>
              <a:rPr lang="en-US" sz="2800" dirty="0">
                <a:latin typeface="+mn-lt"/>
              </a:rPr>
              <a:t>manage a complex body of education and training</a:t>
            </a:r>
          </a:p>
          <a:p>
            <a:pPr marL="342900" indent="-342900">
              <a:buFont typeface="Arial" panose="020B0604020202020204" pitchFamily="34" charset="0"/>
              <a:buChar char="•"/>
            </a:pPr>
            <a:r>
              <a:rPr lang="en-US" sz="2800" dirty="0">
                <a:latin typeface="+mn-lt"/>
              </a:rPr>
              <a:t>work in a demanding and difficult environment </a:t>
            </a:r>
          </a:p>
          <a:p>
            <a:pPr marL="342900" indent="-342900">
              <a:buFont typeface="Arial" panose="020B0604020202020204" pitchFamily="34" charset="0"/>
              <a:buChar char="•"/>
            </a:pPr>
            <a:r>
              <a:rPr lang="en-US" sz="2800" dirty="0">
                <a:latin typeface="+mn-lt"/>
              </a:rPr>
              <a:t>real-time decisions must be made quickly under stress</a:t>
            </a:r>
          </a:p>
          <a:p>
            <a:pPr marL="342900" indent="-342900">
              <a:buFont typeface="Arial" panose="020B0604020202020204" pitchFamily="34" charset="0"/>
              <a:buChar char="•"/>
            </a:pPr>
            <a:r>
              <a:rPr lang="en-US" sz="2800" dirty="0">
                <a:latin typeface="+mn-lt"/>
              </a:rPr>
              <a:t>mistakes can’t be corrected and/or are very costly</a:t>
            </a:r>
          </a:p>
          <a:p>
            <a:pPr marL="342900" indent="-342900">
              <a:buFont typeface="Arial" panose="020B0604020202020204" pitchFamily="34" charset="0"/>
              <a:buChar char="•"/>
            </a:pPr>
            <a:r>
              <a:rPr lang="en-US" sz="2800" dirty="0">
                <a:latin typeface="+mn-lt"/>
              </a:rPr>
              <a:t>mistakes can visit irreparable harm upon the public</a:t>
            </a:r>
          </a:p>
          <a:p>
            <a:pPr marL="0" indent="0">
              <a:buNone/>
            </a:pPr>
            <a:r>
              <a:rPr lang="en-US" sz="2400" dirty="0">
                <a:latin typeface="+mn-lt"/>
              </a:rPr>
              <a:t> </a:t>
            </a:r>
            <a:endParaRPr lang="en-US" dirty="0"/>
          </a:p>
        </p:txBody>
      </p:sp>
    </p:spTree>
    <p:extLst>
      <p:ext uri="{BB962C8B-B14F-4D97-AF65-F5344CB8AC3E}">
        <p14:creationId xmlns:p14="http://schemas.microsoft.com/office/powerpoint/2010/main" val="1684215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0C789-FC53-4D70-B705-68F59A4E31C7}"/>
              </a:ext>
            </a:extLst>
          </p:cNvPr>
          <p:cNvSpPr>
            <a:spLocks noGrp="1"/>
          </p:cNvSpPr>
          <p:nvPr>
            <p:ph type="title"/>
          </p:nvPr>
        </p:nvSpPr>
        <p:spPr>
          <a:xfrm>
            <a:off x="457200" y="338328"/>
            <a:ext cx="8229600" cy="1185672"/>
          </a:xfrm>
        </p:spPr>
        <p:txBody>
          <a:bodyPr>
            <a:normAutofit/>
          </a:bodyPr>
          <a:lstStyle/>
          <a:p>
            <a:pPr algn="ctr"/>
            <a:r>
              <a:rPr lang="en-US" b="1" i="1" dirty="0">
                <a:solidFill>
                  <a:schemeClr val="tx2"/>
                </a:solidFill>
              </a:rPr>
              <a:t>Airline Pilots On Any Given Day</a:t>
            </a:r>
            <a:r>
              <a:rPr lang="en-US" b="1" dirty="0">
                <a:solidFill>
                  <a:schemeClr val="tx2"/>
                </a:solidFill>
              </a:rPr>
              <a:t>:</a:t>
            </a:r>
            <a:br>
              <a:rPr lang="en-US" b="1" dirty="0">
                <a:solidFill>
                  <a:schemeClr val="tx2"/>
                </a:solidFill>
              </a:rPr>
            </a:br>
            <a:r>
              <a:rPr lang="en-US" b="1" dirty="0">
                <a:solidFill>
                  <a:schemeClr val="tx2"/>
                </a:solidFill>
              </a:rPr>
              <a:t>NO SECOND CHANCES</a:t>
            </a:r>
          </a:p>
        </p:txBody>
      </p:sp>
      <p:pic>
        <p:nvPicPr>
          <p:cNvPr id="1030" name="Picture 6" descr="Remembering the Miracle on the Hudson - New York Daily News">
            <a:extLst>
              <a:ext uri="{FF2B5EF4-FFF2-40B4-BE49-F238E27FC236}">
                <a16:creationId xmlns:a16="http://schemas.microsoft.com/office/drawing/2014/main" id="{5FD7DAC1-443A-4E94-857D-07E68A68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414364"/>
            <a:ext cx="7239000" cy="410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0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FD181-DE5E-A760-A4D2-4CB4CB75FC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EB078E-6573-05C8-3488-D5044E97CB5F}"/>
              </a:ext>
            </a:extLst>
          </p:cNvPr>
          <p:cNvSpPr>
            <a:spLocks noGrp="1"/>
          </p:cNvSpPr>
          <p:nvPr>
            <p:ph type="title"/>
          </p:nvPr>
        </p:nvSpPr>
        <p:spPr>
          <a:xfrm>
            <a:off x="457200" y="338328"/>
            <a:ext cx="8229600" cy="1185672"/>
          </a:xfrm>
        </p:spPr>
        <p:txBody>
          <a:bodyPr>
            <a:normAutofit/>
          </a:bodyPr>
          <a:lstStyle/>
          <a:p>
            <a:pPr algn="ctr"/>
            <a:r>
              <a:rPr lang="en-US" b="1" i="1" dirty="0">
                <a:solidFill>
                  <a:schemeClr val="tx2"/>
                </a:solidFill>
              </a:rPr>
              <a:t>LAWYERS: Deadlines; Evidence</a:t>
            </a:r>
            <a:br>
              <a:rPr lang="en-US" b="1" dirty="0">
                <a:solidFill>
                  <a:schemeClr val="tx2"/>
                </a:solidFill>
              </a:rPr>
            </a:br>
            <a:r>
              <a:rPr lang="en-US" b="1" dirty="0">
                <a:solidFill>
                  <a:schemeClr val="tx2"/>
                </a:solidFill>
              </a:rPr>
              <a:t>NO SECOND CHANCES</a:t>
            </a:r>
          </a:p>
        </p:txBody>
      </p:sp>
      <p:pic>
        <p:nvPicPr>
          <p:cNvPr id="1026" name="Picture 2">
            <a:extLst>
              <a:ext uri="{FF2B5EF4-FFF2-40B4-BE49-F238E27FC236}">
                <a16:creationId xmlns:a16="http://schemas.microsoft.com/office/drawing/2014/main" id="{AFBAF343-53FF-BAB0-F624-E7F124B4F2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561" y="1675797"/>
            <a:ext cx="4138275" cy="2197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adline word circle marked on a calendar Stock Vector by ©kchungtw 51558795">
            <a:extLst>
              <a:ext uri="{FF2B5EF4-FFF2-40B4-BE49-F238E27FC236}">
                <a16:creationId xmlns:a16="http://schemas.microsoft.com/office/drawing/2014/main" id="{9F853255-E6D2-E9A7-34EF-D8CA60DEE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900" y="4155186"/>
            <a:ext cx="2882900" cy="2306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10 Books Every Law Student Should Read (Literature) - iPleaders">
            <a:extLst>
              <a:ext uri="{FF2B5EF4-FFF2-40B4-BE49-F238E27FC236}">
                <a16:creationId xmlns:a16="http://schemas.microsoft.com/office/drawing/2014/main" id="{1D3EC188-E2FF-BC4F-FB80-97C4F6F25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0" y="4028884"/>
            <a:ext cx="3734237" cy="2490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gal Malpractice ▫ Charleston Lawyers ▫ Futeral &amp; Nelson, LLC">
            <a:extLst>
              <a:ext uri="{FF2B5EF4-FFF2-40B4-BE49-F238E27FC236}">
                <a16:creationId xmlns:a16="http://schemas.microsoft.com/office/drawing/2014/main" id="{C5BC1A8A-7857-9FE3-6F5C-2C3A43C78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956" y="1675797"/>
            <a:ext cx="3336724" cy="197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1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EFAF-B490-50AC-C319-09582C0D3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61051-9AC5-7E03-B2B5-F2C2966B1D53}"/>
              </a:ext>
            </a:extLst>
          </p:cNvPr>
          <p:cNvSpPr>
            <a:spLocks noGrp="1"/>
          </p:cNvSpPr>
          <p:nvPr>
            <p:ph type="title"/>
          </p:nvPr>
        </p:nvSpPr>
        <p:spPr>
          <a:xfrm>
            <a:off x="1285453" y="352204"/>
            <a:ext cx="6573094" cy="738664"/>
          </a:xfrm>
        </p:spPr>
        <p:txBody>
          <a:bodyPr/>
          <a:lstStyle/>
          <a:p>
            <a:pPr algn="ctr"/>
            <a:r>
              <a:rPr lang="en-US" sz="4800" dirty="0"/>
              <a:t>TLAP Case Loads</a:t>
            </a:r>
          </a:p>
        </p:txBody>
      </p:sp>
      <p:sp>
        <p:nvSpPr>
          <p:cNvPr id="5" name="Text Placeholder 4">
            <a:extLst>
              <a:ext uri="{FF2B5EF4-FFF2-40B4-BE49-F238E27FC236}">
                <a16:creationId xmlns:a16="http://schemas.microsoft.com/office/drawing/2014/main" id="{69ABA316-1EA2-3BE7-8DFD-60F379B3AC48}"/>
              </a:ext>
            </a:extLst>
          </p:cNvPr>
          <p:cNvSpPr>
            <a:spLocks noGrp="1"/>
          </p:cNvSpPr>
          <p:nvPr>
            <p:ph type="body" idx="1"/>
          </p:nvPr>
        </p:nvSpPr>
        <p:spPr/>
        <p:txBody>
          <a:bodyPr/>
          <a:lstStyle/>
          <a:p>
            <a:endParaRPr lang="en-US" dirty="0"/>
          </a:p>
        </p:txBody>
      </p:sp>
      <p:pic>
        <p:nvPicPr>
          <p:cNvPr id="4" name="Picture 3" descr="Chart, pie chart&#10;&#10;AI-generated content may be incorrect.">
            <a:extLst>
              <a:ext uri="{FF2B5EF4-FFF2-40B4-BE49-F238E27FC236}">
                <a16:creationId xmlns:a16="http://schemas.microsoft.com/office/drawing/2014/main" id="{9E66EE19-38AF-59FD-8282-DD0733DFC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23" y="1136626"/>
            <a:ext cx="8053754" cy="5369170"/>
          </a:xfrm>
          <a:prstGeom prst="rect">
            <a:avLst/>
          </a:prstGeom>
        </p:spPr>
      </p:pic>
    </p:spTree>
    <p:extLst>
      <p:ext uri="{BB962C8B-B14F-4D97-AF65-F5344CB8AC3E}">
        <p14:creationId xmlns:p14="http://schemas.microsoft.com/office/powerpoint/2010/main" val="2424582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AE284-90EA-4213-B8EB-6931344C1861}"/>
              </a:ext>
            </a:extLst>
          </p:cNvPr>
          <p:cNvSpPr txBox="1"/>
          <p:nvPr/>
        </p:nvSpPr>
        <p:spPr>
          <a:xfrm>
            <a:off x="1915076" y="309243"/>
            <a:ext cx="531384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4584D3">
                    <a:lumMod val="50000"/>
                  </a:srgbClr>
                </a:solidFill>
                <a:effectLst/>
                <a:uLnTx/>
                <a:uFillTx/>
                <a:latin typeface="Trebuchet MS" panose="020B0603020202020204" pitchFamily="34" charset="0"/>
              </a:rPr>
              <a:t>Unique to Lawyers</a:t>
            </a:r>
          </a:p>
        </p:txBody>
      </p:sp>
      <p:sp>
        <p:nvSpPr>
          <p:cNvPr id="2" name="TextBox 1">
            <a:extLst>
              <a:ext uri="{FF2B5EF4-FFF2-40B4-BE49-F238E27FC236}">
                <a16:creationId xmlns:a16="http://schemas.microsoft.com/office/drawing/2014/main" id="{3DFCB25B-4006-4EB1-BCDD-406478F30087}"/>
              </a:ext>
            </a:extLst>
          </p:cNvPr>
          <p:cNvSpPr txBox="1"/>
          <p:nvPr/>
        </p:nvSpPr>
        <p:spPr>
          <a:xfrm>
            <a:off x="92279" y="5598827"/>
            <a:ext cx="89594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dirty="0">
                <a:solidFill>
                  <a:srgbClr val="4584D3">
                    <a:lumMod val="50000"/>
                  </a:srgbClr>
                </a:solidFill>
                <a:latin typeface="Trebuchet MS" panose="020B0603020202020204" pitchFamily="34" charset="0"/>
              </a:rPr>
              <a:t>Client Trust Accounts</a:t>
            </a:r>
            <a:r>
              <a:rPr kumimoji="0" lang="en-US" sz="3600" b="1" i="1" u="none" strike="noStrike" kern="1200" cap="none" spc="0" normalizeH="0" baseline="0" noProof="0" dirty="0">
                <a:ln>
                  <a:noFill/>
                </a:ln>
                <a:solidFill>
                  <a:srgbClr val="4584D3">
                    <a:lumMod val="50000"/>
                  </a:srgbClr>
                </a:solidFill>
                <a:effectLst/>
                <a:uLnTx/>
                <a:uFillTx/>
                <a:latin typeface="Trebuchet MS" panose="020B0603020202020204" pitchFamily="34" charset="0"/>
              </a:rPr>
              <a:t>: They Hold Money</a:t>
            </a:r>
            <a:r>
              <a:rPr kumimoji="0" lang="en-US" sz="1800" b="0" i="0" u="none" strike="noStrike" kern="1200" cap="none" spc="0" normalizeH="0" baseline="0" noProof="0" dirty="0">
                <a:ln>
                  <a:noFill/>
                </a:ln>
                <a:solidFill>
                  <a:srgbClr val="4584D3">
                    <a:lumMod val="50000"/>
                  </a:srgbClr>
                </a:solidFill>
                <a:effectLst/>
                <a:uLnTx/>
                <a:uFillTx/>
                <a:latin typeface="Trebuchet MS" panose="020B0603020202020204" pitchFamily="34" charset="0"/>
              </a:rPr>
              <a:t> </a:t>
            </a:r>
          </a:p>
        </p:txBody>
      </p:sp>
      <p:pic>
        <p:nvPicPr>
          <p:cNvPr id="3" name="Picture 2" descr="Close Up Shoot of Lawyer Hand Holding Money in Court Room by WallStock on  Envato Elements">
            <a:extLst>
              <a:ext uri="{FF2B5EF4-FFF2-40B4-BE49-F238E27FC236}">
                <a16:creationId xmlns:a16="http://schemas.microsoft.com/office/drawing/2014/main" id="{B9988F41-3150-4C30-B36D-97846EF7F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98" y="1600200"/>
            <a:ext cx="64654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45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2" y="714547"/>
            <a:ext cx="7931255" cy="590691"/>
          </a:xfrm>
        </p:spPr>
        <p:txBody>
          <a:bodyPr>
            <a:noAutofit/>
          </a:bodyPr>
          <a:lstStyle/>
          <a:p>
            <a:pPr algn="ctr"/>
            <a:r>
              <a:rPr lang="en-US" sz="4800" dirty="0">
                <a:latin typeface="+mn-lt"/>
              </a:rPr>
              <a:t>Federal: Transportation</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606372" y="1629050"/>
            <a:ext cx="7387236" cy="4676537"/>
          </a:xfrm>
        </p:spPr>
        <p:txBody>
          <a:bodyPr/>
          <a:lstStyle/>
          <a:p>
            <a:pPr marL="342900" indent="-342900">
              <a:lnSpc>
                <a:spcPct val="150000"/>
              </a:lnSpc>
              <a:buFont typeface="Arial" panose="020B0604020202020204" pitchFamily="34" charset="0"/>
              <a:buChar char="•"/>
            </a:pPr>
            <a:r>
              <a:rPr lang="en-US" sz="2400" dirty="0">
                <a:solidFill>
                  <a:schemeClr val="tx1"/>
                </a:solidFill>
                <a:latin typeface="+mn-lt"/>
              </a:rPr>
              <a:t>Transportation (DOT)</a:t>
            </a:r>
          </a:p>
          <a:p>
            <a:pPr marL="342900" indent="-342900">
              <a:lnSpc>
                <a:spcPct val="150000"/>
              </a:lnSpc>
              <a:buFont typeface="Arial" panose="020B0604020202020204" pitchFamily="34" charset="0"/>
              <a:buChar char="•"/>
            </a:pPr>
            <a:r>
              <a:rPr lang="en-US" sz="2400" dirty="0">
                <a:solidFill>
                  <a:schemeClr val="tx1"/>
                </a:solidFill>
                <a:latin typeface="+mn-lt"/>
              </a:rPr>
              <a:t>Aviation (FAA)</a:t>
            </a:r>
          </a:p>
          <a:p>
            <a:pPr marL="342900" indent="-342900">
              <a:lnSpc>
                <a:spcPct val="150000"/>
              </a:lnSpc>
              <a:buFont typeface="Arial" panose="020B0604020202020204" pitchFamily="34" charset="0"/>
              <a:buChar char="•"/>
            </a:pPr>
            <a:r>
              <a:rPr lang="en-US" sz="2400" dirty="0">
                <a:solidFill>
                  <a:schemeClr val="tx1"/>
                </a:solidFill>
                <a:latin typeface="+mn-lt"/>
              </a:rPr>
              <a:t>Motor Carrier (FMCSA)</a:t>
            </a:r>
          </a:p>
          <a:p>
            <a:pPr marL="342900" indent="-342900">
              <a:lnSpc>
                <a:spcPct val="150000"/>
              </a:lnSpc>
              <a:buFont typeface="Arial" panose="020B0604020202020204" pitchFamily="34" charset="0"/>
              <a:buChar char="•"/>
            </a:pPr>
            <a:r>
              <a:rPr lang="en-US" sz="2400" dirty="0">
                <a:solidFill>
                  <a:schemeClr val="tx1"/>
                </a:solidFill>
                <a:latin typeface="+mn-lt"/>
              </a:rPr>
              <a:t>Railroads (FRA)</a:t>
            </a:r>
          </a:p>
          <a:p>
            <a:pPr marL="342900" indent="-342900">
              <a:lnSpc>
                <a:spcPct val="150000"/>
              </a:lnSpc>
              <a:buFont typeface="Arial" panose="020B0604020202020204" pitchFamily="34" charset="0"/>
              <a:buChar char="•"/>
            </a:pPr>
            <a:r>
              <a:rPr lang="en-US" sz="2400" dirty="0">
                <a:solidFill>
                  <a:schemeClr val="tx1"/>
                </a:solidFill>
                <a:latin typeface="+mn-lt"/>
              </a:rPr>
              <a:t>Transit (FTA)</a:t>
            </a:r>
          </a:p>
          <a:p>
            <a:pPr marL="342900" indent="-342900">
              <a:lnSpc>
                <a:spcPct val="150000"/>
              </a:lnSpc>
              <a:buFont typeface="Arial" panose="020B0604020202020204" pitchFamily="34" charset="0"/>
              <a:buChar char="•"/>
            </a:pPr>
            <a:r>
              <a:rPr lang="en-US" sz="2400" dirty="0">
                <a:solidFill>
                  <a:schemeClr val="tx1"/>
                </a:solidFill>
                <a:latin typeface="+mn-lt"/>
              </a:rPr>
              <a:t>Highways (NHSTA)</a:t>
            </a:r>
          </a:p>
          <a:p>
            <a:pPr marL="342900" indent="-342900">
              <a:lnSpc>
                <a:spcPct val="150000"/>
              </a:lnSpc>
              <a:buFont typeface="Arial" panose="020B0604020202020204" pitchFamily="34" charset="0"/>
              <a:buChar char="•"/>
            </a:pPr>
            <a:r>
              <a:rPr lang="en-US" sz="2400" dirty="0">
                <a:solidFill>
                  <a:schemeClr val="tx1"/>
                </a:solidFill>
                <a:latin typeface="+mn-lt"/>
              </a:rPr>
              <a:t>Pipelines (PHMSA)</a:t>
            </a:r>
          </a:p>
          <a:p>
            <a:pPr marL="342900" indent="-342900">
              <a:lnSpc>
                <a:spcPct val="150000"/>
              </a:lnSpc>
              <a:buFont typeface="Arial" panose="020B0604020202020204" pitchFamily="34" charset="0"/>
              <a:buChar char="•"/>
            </a:pPr>
            <a:r>
              <a:rPr lang="en-US" sz="2400" dirty="0">
                <a:solidFill>
                  <a:schemeClr val="tx1"/>
                </a:solidFill>
                <a:latin typeface="+mn-lt"/>
              </a:rPr>
              <a:t>Marine (U. S. Coast Guard) </a:t>
            </a:r>
          </a:p>
          <a:p>
            <a:endParaRPr lang="en-US" dirty="0"/>
          </a:p>
        </p:txBody>
      </p:sp>
      <p:pic>
        <p:nvPicPr>
          <p:cNvPr id="4" name="Picture 3" descr="Logo&#10;&#10;Description automatically generated">
            <a:extLst>
              <a:ext uri="{FF2B5EF4-FFF2-40B4-BE49-F238E27FC236}">
                <a16:creationId xmlns:a16="http://schemas.microsoft.com/office/drawing/2014/main" id="{73D055F3-91E7-46D1-1B0B-728873271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3680837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2" y="619772"/>
            <a:ext cx="7931255" cy="590691"/>
          </a:xfrm>
        </p:spPr>
        <p:txBody>
          <a:bodyPr>
            <a:noAutofit/>
          </a:bodyPr>
          <a:lstStyle/>
          <a:p>
            <a:pPr algn="ctr"/>
            <a:r>
              <a:rPr lang="en-US" sz="4800" dirty="0"/>
              <a:t>State Regulated </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606372" y="1565255"/>
            <a:ext cx="4161452" cy="5045869"/>
          </a:xfrm>
        </p:spPr>
        <p:txBody>
          <a:bodyPr/>
          <a:lstStyle/>
          <a:p>
            <a:pPr>
              <a:lnSpc>
                <a:spcPct val="150000"/>
              </a:lnSpc>
            </a:pPr>
            <a:r>
              <a:rPr lang="en-US" sz="2400" b="1" dirty="0">
                <a:solidFill>
                  <a:schemeClr val="tx1"/>
                </a:solidFill>
                <a:latin typeface="+mn-lt"/>
              </a:rPr>
              <a:t>Health Care:</a:t>
            </a:r>
          </a:p>
          <a:p>
            <a:pPr marL="342900" indent="-342900">
              <a:buFont typeface="Arial" panose="020B0604020202020204" pitchFamily="34" charset="0"/>
              <a:buChar char="•"/>
            </a:pPr>
            <a:r>
              <a:rPr lang="en-US" sz="2400" dirty="0">
                <a:solidFill>
                  <a:schemeClr val="tx1"/>
                </a:solidFill>
                <a:latin typeface="+mn-lt"/>
              </a:rPr>
              <a:t>Doctors</a:t>
            </a:r>
          </a:p>
          <a:p>
            <a:pPr marL="342900" indent="-342900">
              <a:buFont typeface="Arial" panose="020B0604020202020204" pitchFamily="34" charset="0"/>
              <a:buChar char="•"/>
            </a:pPr>
            <a:r>
              <a:rPr lang="en-US" sz="2400" dirty="0">
                <a:solidFill>
                  <a:schemeClr val="tx1"/>
                </a:solidFill>
                <a:latin typeface="+mn-lt"/>
              </a:rPr>
              <a:t>Nurses</a:t>
            </a:r>
          </a:p>
          <a:p>
            <a:pPr marL="342900" indent="-342900">
              <a:buFont typeface="Arial" panose="020B0604020202020204" pitchFamily="34" charset="0"/>
              <a:buChar char="•"/>
            </a:pPr>
            <a:r>
              <a:rPr lang="en-US" sz="2400" dirty="0">
                <a:solidFill>
                  <a:schemeClr val="tx1"/>
                </a:solidFill>
                <a:latin typeface="+mn-lt"/>
              </a:rPr>
              <a:t>Etc.</a:t>
            </a:r>
          </a:p>
          <a:p>
            <a:pPr marL="342900" indent="-342900">
              <a:buFont typeface="Arial" panose="020B0604020202020204" pitchFamily="34" charset="0"/>
              <a:buChar char="•"/>
            </a:pPr>
            <a:endParaRPr lang="en-US" sz="2400" dirty="0">
              <a:solidFill>
                <a:schemeClr val="tx1"/>
              </a:solidFill>
              <a:latin typeface="+mn-lt"/>
            </a:endParaRPr>
          </a:p>
          <a:p>
            <a:r>
              <a:rPr lang="en-US" sz="2400" b="1" dirty="0">
                <a:solidFill>
                  <a:schemeClr val="tx1"/>
                </a:solidFill>
                <a:latin typeface="+mn-lt"/>
              </a:rPr>
              <a:t>Public Administration:</a:t>
            </a:r>
          </a:p>
          <a:p>
            <a:pPr marL="342900" indent="-342900">
              <a:buFont typeface="Arial" panose="020B0604020202020204" pitchFamily="34" charset="0"/>
              <a:buChar char="•"/>
            </a:pPr>
            <a:r>
              <a:rPr lang="en-US" sz="2400" dirty="0">
                <a:solidFill>
                  <a:schemeClr val="tx1"/>
                </a:solidFill>
                <a:latin typeface="+mn-lt"/>
              </a:rPr>
              <a:t>Judges </a:t>
            </a:r>
          </a:p>
          <a:p>
            <a:pPr marL="342900" indent="-342900">
              <a:buFont typeface="Arial" panose="020B0604020202020204" pitchFamily="34" charset="0"/>
              <a:buChar char="•"/>
            </a:pPr>
            <a:r>
              <a:rPr lang="en-US" sz="2400" dirty="0">
                <a:solidFill>
                  <a:schemeClr val="tx1"/>
                </a:solidFill>
                <a:latin typeface="+mn-lt"/>
              </a:rPr>
              <a:t>Lawyers</a:t>
            </a:r>
          </a:p>
          <a:p>
            <a:pPr marL="342900" indent="-342900">
              <a:buFont typeface="Arial" panose="020B0604020202020204" pitchFamily="34" charset="0"/>
              <a:buChar char="•"/>
            </a:pPr>
            <a:r>
              <a:rPr lang="en-US" sz="2400" dirty="0">
                <a:solidFill>
                  <a:schemeClr val="tx1"/>
                </a:solidFill>
                <a:latin typeface="+mn-lt"/>
              </a:rPr>
              <a:t>Politicians</a:t>
            </a:r>
          </a:p>
          <a:p>
            <a:pPr marL="342900" indent="-342900">
              <a:buFont typeface="Arial" panose="020B0604020202020204" pitchFamily="34" charset="0"/>
              <a:buChar char="•"/>
            </a:pPr>
            <a:r>
              <a:rPr lang="en-US" sz="2400" dirty="0">
                <a:solidFill>
                  <a:schemeClr val="tx1"/>
                </a:solidFill>
                <a:latin typeface="+mn-lt"/>
              </a:rPr>
              <a:t>Etc.</a:t>
            </a:r>
          </a:p>
          <a:p>
            <a:endParaRPr lang="en-US" sz="2400" dirty="0">
              <a:latin typeface="+mn-lt"/>
            </a:endParaRPr>
          </a:p>
          <a:p>
            <a:pPr>
              <a:lnSpc>
                <a:spcPct val="150000"/>
              </a:lnSpc>
            </a:pPr>
            <a:r>
              <a:rPr lang="en-US" sz="2400" dirty="0">
                <a:latin typeface="+mn-lt"/>
              </a:rPr>
              <a:t> </a:t>
            </a:r>
          </a:p>
          <a:p>
            <a:endParaRPr lang="en-US" dirty="0"/>
          </a:p>
        </p:txBody>
      </p:sp>
      <p:pic>
        <p:nvPicPr>
          <p:cNvPr id="4" name="Picture 3" descr="Logo&#10;&#10;Description automatically generated">
            <a:extLst>
              <a:ext uri="{FF2B5EF4-FFF2-40B4-BE49-F238E27FC236}">
                <a16:creationId xmlns:a16="http://schemas.microsoft.com/office/drawing/2014/main" id="{F49CFB6D-7D2D-4D0E-F70F-71E4895BA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
        <p:nvSpPr>
          <p:cNvPr id="5" name="TextBox 4">
            <a:extLst>
              <a:ext uri="{FF2B5EF4-FFF2-40B4-BE49-F238E27FC236}">
                <a16:creationId xmlns:a16="http://schemas.microsoft.com/office/drawing/2014/main" id="{69F52678-14EE-6759-1543-564ED5D498CF}"/>
              </a:ext>
            </a:extLst>
          </p:cNvPr>
          <p:cNvSpPr txBox="1"/>
          <p:nvPr/>
        </p:nvSpPr>
        <p:spPr>
          <a:xfrm>
            <a:off x="3981679" y="2274838"/>
            <a:ext cx="4959121"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i="1" dirty="0">
                <a:solidFill>
                  <a:schemeClr val="tx2"/>
                </a:solidFill>
              </a:rPr>
              <a:t>TLAP and Monitoring is a response to </a:t>
            </a:r>
          </a:p>
          <a:p>
            <a:r>
              <a:rPr lang="en-US" sz="2400" b="1" i="1" u="sng" dirty="0">
                <a:solidFill>
                  <a:srgbClr val="FF0000"/>
                </a:solidFill>
              </a:rPr>
              <a:t>CONDUCT ONLY</a:t>
            </a:r>
            <a:r>
              <a:rPr lang="en-US" sz="2400" b="1" i="1" dirty="0">
                <a:solidFill>
                  <a:schemeClr val="tx2"/>
                </a:solidFill>
              </a:rPr>
              <a:t> (Arrests, Complaints, Impairment, Lack of Candor, etc.)</a:t>
            </a:r>
          </a:p>
          <a:p>
            <a:endParaRPr lang="en-US" sz="2400" b="1" i="1" dirty="0">
              <a:solidFill>
                <a:schemeClr val="tx2"/>
              </a:solidFill>
            </a:endParaRPr>
          </a:p>
          <a:p>
            <a:r>
              <a:rPr lang="en-US" sz="2400" b="1" i="1" dirty="0">
                <a:solidFill>
                  <a:schemeClr val="tx2"/>
                </a:solidFill>
              </a:rPr>
              <a:t>The entire profession does not</a:t>
            </a:r>
          </a:p>
          <a:p>
            <a:r>
              <a:rPr lang="en-US" sz="2400" b="1" i="1" dirty="0">
                <a:solidFill>
                  <a:schemeClr val="tx2"/>
                </a:solidFill>
              </a:rPr>
              <a:t>Drug Screen, etc.</a:t>
            </a:r>
          </a:p>
        </p:txBody>
      </p:sp>
    </p:spTree>
    <p:extLst>
      <p:ext uri="{BB962C8B-B14F-4D97-AF65-F5344CB8AC3E}">
        <p14:creationId xmlns:p14="http://schemas.microsoft.com/office/powerpoint/2010/main" val="1842985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7CC8-370C-0B98-4C0B-B28894085B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4DD66-DC37-E153-EEB9-0BF5968B1837}"/>
              </a:ext>
            </a:extLst>
          </p:cNvPr>
          <p:cNvSpPr>
            <a:spLocks noGrp="1"/>
          </p:cNvSpPr>
          <p:nvPr>
            <p:ph idx="1"/>
          </p:nvPr>
        </p:nvSpPr>
        <p:spPr>
          <a:xfrm>
            <a:off x="662514" y="1524000"/>
            <a:ext cx="7818967" cy="4352544"/>
          </a:xfrm>
        </p:spPr>
        <p:txBody>
          <a:bodyPr>
            <a:normAutofit fontScale="92500" lnSpcReduction="20000"/>
          </a:bodyPr>
          <a:lstStyle/>
          <a:p>
            <a:r>
              <a:rPr lang="en-US" sz="3000" b="1" dirty="0">
                <a:latin typeface="+mn-lt"/>
              </a:rPr>
              <a:t>TN Court Rule 33; TLAP has three purposes:</a:t>
            </a:r>
            <a:endParaRPr lang="en-US" sz="3000" dirty="0">
              <a:latin typeface="+mn-lt"/>
            </a:endParaRPr>
          </a:p>
          <a:p>
            <a:endParaRPr lang="en-US" sz="3000" dirty="0">
              <a:latin typeface="+mn-lt"/>
            </a:endParaRPr>
          </a:p>
          <a:p>
            <a:r>
              <a:rPr lang="en-US" sz="3000" dirty="0">
                <a:latin typeface="+mn-lt"/>
              </a:rPr>
              <a:t>(1) </a:t>
            </a:r>
            <a:r>
              <a:rPr lang="en-US" sz="3000" b="1" dirty="0">
                <a:latin typeface="+mn-lt"/>
              </a:rPr>
              <a:t>to </a:t>
            </a:r>
            <a:r>
              <a:rPr lang="en-US" sz="3000" b="1" i="1" u="sng" dirty="0">
                <a:latin typeface="+mn-lt"/>
              </a:rPr>
              <a:t>protect</a:t>
            </a:r>
            <a:r>
              <a:rPr lang="en-US" sz="3000" b="1" dirty="0">
                <a:latin typeface="+mn-lt"/>
              </a:rPr>
              <a:t> </a:t>
            </a:r>
            <a:r>
              <a:rPr lang="en-US" sz="3000" dirty="0">
                <a:latin typeface="+mn-lt"/>
              </a:rPr>
              <a:t>the interests of clients, litigants and the general public from harm caused by impaired lawyers or judges;</a:t>
            </a:r>
            <a:br>
              <a:rPr lang="en-US" sz="3000" dirty="0">
                <a:latin typeface="+mn-lt"/>
              </a:rPr>
            </a:br>
            <a:br>
              <a:rPr lang="en-US" sz="3000" dirty="0">
                <a:latin typeface="+mn-lt"/>
              </a:rPr>
            </a:br>
            <a:r>
              <a:rPr lang="en-US" sz="3000" dirty="0">
                <a:latin typeface="+mn-lt"/>
              </a:rPr>
              <a:t>(2)  to </a:t>
            </a:r>
            <a:r>
              <a:rPr lang="en-US" sz="3000" b="1" dirty="0">
                <a:latin typeface="+mn-lt"/>
              </a:rPr>
              <a:t>assist</a:t>
            </a:r>
            <a:r>
              <a:rPr lang="en-US" sz="3000" dirty="0">
                <a:latin typeface="+mn-lt"/>
              </a:rPr>
              <a:t> impaired members of the legal profession to begin and continue recovery; and</a:t>
            </a:r>
            <a:br>
              <a:rPr lang="en-US" sz="3000" dirty="0">
                <a:latin typeface="+mn-lt"/>
              </a:rPr>
            </a:br>
            <a:br>
              <a:rPr lang="en-US" sz="3000" dirty="0">
                <a:latin typeface="+mn-lt"/>
              </a:rPr>
            </a:br>
            <a:r>
              <a:rPr lang="en-US" sz="3000" dirty="0">
                <a:latin typeface="+mn-lt"/>
              </a:rPr>
              <a:t>(3)  to </a:t>
            </a:r>
            <a:r>
              <a:rPr lang="en-US" sz="3000" b="1" dirty="0">
                <a:latin typeface="+mn-lt"/>
              </a:rPr>
              <a:t>educate</a:t>
            </a:r>
            <a:r>
              <a:rPr lang="en-US" sz="3000" dirty="0">
                <a:latin typeface="+mn-lt"/>
              </a:rPr>
              <a:t> the bench and bar to the causes of and remedies for impairments affecting members of the legal profession.</a:t>
            </a:r>
          </a:p>
          <a:p>
            <a:pPr marL="581343" lvl="2" indent="0">
              <a:buNone/>
            </a:pPr>
            <a:endParaRPr lang="en-US" b="1" dirty="0"/>
          </a:p>
          <a:p>
            <a:pPr marL="924243" lvl="2"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0BECFE65-6990-D038-1D9D-77DDD4C37A4E}"/>
              </a:ext>
            </a:extLst>
          </p:cNvPr>
          <p:cNvSpPr>
            <a:spLocks noGrp="1"/>
          </p:cNvSpPr>
          <p:nvPr>
            <p:ph type="title"/>
          </p:nvPr>
        </p:nvSpPr>
        <p:spPr>
          <a:xfrm>
            <a:off x="1766671" y="390653"/>
            <a:ext cx="5610652" cy="590803"/>
          </a:xfrm>
        </p:spPr>
        <p:txBody>
          <a:bodyPr>
            <a:noAutofit/>
          </a:bodyPr>
          <a:lstStyle/>
          <a:p>
            <a:r>
              <a:rPr lang="en-US" sz="4000" b="1" dirty="0">
                <a:solidFill>
                  <a:schemeClr val="tx2"/>
                </a:solidFill>
              </a:rPr>
              <a:t>TLAP Mission Statement</a:t>
            </a:r>
          </a:p>
        </p:txBody>
      </p:sp>
    </p:spTree>
    <p:extLst>
      <p:ext uri="{BB962C8B-B14F-4D97-AF65-F5344CB8AC3E}">
        <p14:creationId xmlns:p14="http://schemas.microsoft.com/office/powerpoint/2010/main" val="1140029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EA74-1194-7145-D8A1-6604A08A02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9EE82-6729-FF89-BFBC-2E8099DE45F6}"/>
              </a:ext>
            </a:extLst>
          </p:cNvPr>
          <p:cNvSpPr>
            <a:spLocks noGrp="1"/>
          </p:cNvSpPr>
          <p:nvPr>
            <p:ph idx="1"/>
          </p:nvPr>
        </p:nvSpPr>
        <p:spPr>
          <a:xfrm>
            <a:off x="662516" y="1524000"/>
            <a:ext cx="7818967" cy="4352544"/>
          </a:xfrm>
        </p:spPr>
        <p:txBody>
          <a:bodyPr>
            <a:normAutofit/>
          </a:bodyPr>
          <a:lstStyle/>
          <a:p>
            <a:r>
              <a:rPr lang="en-US" sz="2800" dirty="0">
                <a:latin typeface="+mn-lt"/>
              </a:rPr>
              <a:t>TLAP is the TN Court’s specified “monitoring authority” and diversion track for impairment issues:</a:t>
            </a:r>
          </a:p>
          <a:p>
            <a:endParaRPr lang="en-US" sz="2800" dirty="0">
              <a:latin typeface="+mn-lt"/>
            </a:endParaRPr>
          </a:p>
          <a:p>
            <a:pPr marL="342900" indent="-342900">
              <a:buFont typeface="Arial" panose="020B0604020202020204" pitchFamily="34" charset="0"/>
              <a:buChar char="•"/>
            </a:pPr>
            <a:r>
              <a:rPr lang="en-US" sz="2800" dirty="0">
                <a:latin typeface="+mn-lt"/>
              </a:rPr>
              <a:t>Disciplinary Cases</a:t>
            </a:r>
          </a:p>
          <a:p>
            <a:pPr marL="342900" indent="-342900">
              <a:buFont typeface="Arial" panose="020B0604020202020204" pitchFamily="34" charset="0"/>
              <a:buChar char="•"/>
            </a:pPr>
            <a:r>
              <a:rPr lang="en-US" sz="2800" dirty="0">
                <a:latin typeface="+mn-lt"/>
              </a:rPr>
              <a:t>Bar Admission Cases</a:t>
            </a:r>
          </a:p>
          <a:p>
            <a:endParaRPr lang="en-US" sz="2800" dirty="0">
              <a:latin typeface="+mn-lt"/>
            </a:endParaRPr>
          </a:p>
          <a:p>
            <a:r>
              <a:rPr lang="en-US" sz="2800" dirty="0">
                <a:latin typeface="+mn-lt"/>
              </a:rPr>
              <a:t>Expectations: TLAP must utilize Clinical Best Practices and render “Gold Standard” programming to support objectively reliable recovery </a:t>
            </a:r>
            <a:r>
              <a:rPr lang="en-US" sz="2800" u="sng" dirty="0">
                <a:latin typeface="+mn-lt"/>
              </a:rPr>
              <a:t>and</a:t>
            </a:r>
            <a:r>
              <a:rPr lang="en-US" sz="2800" dirty="0">
                <a:latin typeface="+mn-lt"/>
              </a:rPr>
              <a:t> fitness to practice.</a:t>
            </a:r>
          </a:p>
          <a:p>
            <a:endParaRPr lang="en-US" sz="2800" dirty="0">
              <a:latin typeface="+mn-lt"/>
            </a:endParaRPr>
          </a:p>
          <a:p>
            <a:pPr marL="581343" lvl="2" indent="0">
              <a:buNone/>
            </a:pPr>
            <a:endParaRPr lang="en-US" b="1" dirty="0"/>
          </a:p>
          <a:p>
            <a:pPr indent="-23807"/>
            <a:endParaRPr lang="en-US" b="1" dirty="0"/>
          </a:p>
        </p:txBody>
      </p:sp>
      <p:sp>
        <p:nvSpPr>
          <p:cNvPr id="3" name="Title 2">
            <a:extLst>
              <a:ext uri="{FF2B5EF4-FFF2-40B4-BE49-F238E27FC236}">
                <a16:creationId xmlns:a16="http://schemas.microsoft.com/office/drawing/2014/main" id="{CD718803-CFAF-30CB-F7D8-501F16CDFB4D}"/>
              </a:ext>
            </a:extLst>
          </p:cNvPr>
          <p:cNvSpPr>
            <a:spLocks noGrp="1"/>
          </p:cNvSpPr>
          <p:nvPr>
            <p:ph type="title"/>
          </p:nvPr>
        </p:nvSpPr>
        <p:spPr>
          <a:xfrm>
            <a:off x="844547" y="390653"/>
            <a:ext cx="7454899" cy="590803"/>
          </a:xfrm>
        </p:spPr>
        <p:txBody>
          <a:bodyPr>
            <a:noAutofit/>
          </a:bodyPr>
          <a:lstStyle/>
          <a:p>
            <a:r>
              <a:rPr lang="en-US" sz="4000" b="1" dirty="0">
                <a:solidFill>
                  <a:schemeClr val="tx2"/>
                </a:solidFill>
              </a:rPr>
              <a:t>TLAP’s is The Monitoring Authority</a:t>
            </a:r>
          </a:p>
        </p:txBody>
      </p:sp>
    </p:spTree>
    <p:extLst>
      <p:ext uri="{BB962C8B-B14F-4D97-AF65-F5344CB8AC3E}">
        <p14:creationId xmlns:p14="http://schemas.microsoft.com/office/powerpoint/2010/main" val="594545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435100"/>
            <a:ext cx="8305800" cy="4352544"/>
          </a:xfrm>
        </p:spPr>
        <p:txBody>
          <a:bodyPr>
            <a:normAutofit fontScale="92500"/>
          </a:bodyPr>
          <a:lstStyle/>
          <a:p>
            <a:pPr marL="0" indent="0">
              <a:buNone/>
            </a:pPr>
            <a:r>
              <a:rPr lang="en-US" sz="3200" dirty="0">
                <a:latin typeface="+mn-lt"/>
              </a:rPr>
              <a:t>Is a “stipulation” in Sections of Court’s Rules, that:</a:t>
            </a:r>
          </a:p>
          <a:p>
            <a:pPr marL="0" indent="0">
              <a:buNone/>
            </a:pPr>
            <a:endParaRPr lang="en-US" sz="1800" dirty="0">
              <a:latin typeface="+mn-lt"/>
            </a:endParaRPr>
          </a:p>
          <a:p>
            <a:pPr marL="457200" indent="-457200">
              <a:buFont typeface="Arial" panose="020B0604020202020204" pitchFamily="34" charset="0"/>
              <a:buChar char="•"/>
            </a:pPr>
            <a:r>
              <a:rPr lang="en-US" sz="3400" dirty="0">
                <a:latin typeface="+mn-lt"/>
              </a:rPr>
              <a:t>Appropriate ASAM SSO Clinical Standards met</a:t>
            </a:r>
          </a:p>
          <a:p>
            <a:pPr marL="457200" indent="-457200">
              <a:buFont typeface="Arial" panose="020B0604020202020204" pitchFamily="34" charset="0"/>
              <a:buChar char="•"/>
            </a:pPr>
            <a:r>
              <a:rPr lang="en-US" sz="3400" dirty="0">
                <a:latin typeface="+mn-lt"/>
              </a:rPr>
              <a:t>Impairment </a:t>
            </a:r>
            <a:r>
              <a:rPr lang="en-US" sz="3400" i="1" u="sng" dirty="0">
                <a:latin typeface="+mn-lt"/>
              </a:rPr>
              <a:t>Removed</a:t>
            </a:r>
          </a:p>
          <a:p>
            <a:pPr marL="457200" indent="-457200">
              <a:buFont typeface="Arial" panose="020B0604020202020204" pitchFamily="34" charset="0"/>
              <a:buChar char="•"/>
            </a:pPr>
            <a:r>
              <a:rPr lang="en-US" sz="3400" dirty="0">
                <a:latin typeface="+mn-lt"/>
              </a:rPr>
              <a:t>Clear and Convincing Evidence; safe to practice</a:t>
            </a:r>
          </a:p>
          <a:p>
            <a:pPr marL="457200" indent="-457200">
              <a:buFont typeface="Arial" panose="020B0604020202020204" pitchFamily="34" charset="0"/>
              <a:buChar char="•"/>
            </a:pPr>
            <a:r>
              <a:rPr lang="en-US" sz="3400" dirty="0">
                <a:latin typeface="+mn-lt"/>
              </a:rPr>
              <a:t>Close Supervision via LAP Monitoring</a:t>
            </a:r>
          </a:p>
          <a:p>
            <a:pPr marL="457200" indent="-457200">
              <a:buFont typeface="Arial" panose="020B0604020202020204" pitchFamily="34" charset="0"/>
              <a:buChar char="•"/>
            </a:pPr>
            <a:r>
              <a:rPr lang="en-US" sz="3400" dirty="0">
                <a:latin typeface="+mn-lt"/>
              </a:rPr>
              <a:t>Self-Regulation of Law Profession accomplished </a:t>
            </a:r>
          </a:p>
          <a:p>
            <a:pPr marL="342900" indent="-342900">
              <a:buFont typeface="Arial" panose="020B0604020202020204" pitchFamily="34" charset="0"/>
              <a:buChar char="•"/>
            </a:pPr>
            <a:r>
              <a:rPr lang="en-US" sz="3400" dirty="0">
                <a:latin typeface="+mn-lt"/>
              </a:rPr>
              <a:t> Saves Lives and Careers at VERY HIGH RATES</a:t>
            </a:r>
          </a:p>
          <a:p>
            <a:pPr marL="342900" indent="-342900">
              <a:buFont typeface="Arial" panose="020B0604020202020204" pitchFamily="34" charset="0"/>
              <a:buChar char="•"/>
            </a:pPr>
            <a:r>
              <a:rPr lang="en-US" sz="3400" dirty="0">
                <a:latin typeface="+mn-lt"/>
              </a:rPr>
              <a:t> Public/Profession not in Danger</a:t>
            </a:r>
            <a:endParaRPr lang="en-US" sz="3600" dirty="0">
              <a:latin typeface="+mn-lt"/>
            </a:endParaRPr>
          </a:p>
          <a:p>
            <a:pPr marL="342900" indent="-342900">
              <a:buFont typeface="Arial" panose="020B0604020202020204" pitchFamily="34" charset="0"/>
              <a:buChar char="•"/>
            </a:pPr>
            <a:endParaRPr lang="en-US" sz="3400" dirty="0">
              <a:latin typeface="+mj-lt"/>
            </a:endParaRPr>
          </a:p>
          <a:p>
            <a:pPr marL="581343" lvl="2" indent="0">
              <a:buNone/>
            </a:pPr>
            <a:endParaRPr lang="en-US" b="1" dirty="0"/>
          </a:p>
          <a:p>
            <a:pPr marL="924243" lvl="2" indent="-342900">
              <a:buFont typeface="Arial" panose="020B0604020202020204" pitchFamily="34" charset="0"/>
              <a:buChar char="•"/>
            </a:pPr>
            <a:endParaRPr lang="en-US" dirty="0"/>
          </a:p>
        </p:txBody>
      </p:sp>
      <p:sp>
        <p:nvSpPr>
          <p:cNvPr id="3" name="Title 2"/>
          <p:cNvSpPr>
            <a:spLocks noGrp="1"/>
          </p:cNvSpPr>
          <p:nvPr>
            <p:ph type="title"/>
          </p:nvPr>
        </p:nvSpPr>
        <p:spPr>
          <a:xfrm>
            <a:off x="2535024" y="390653"/>
            <a:ext cx="4073952" cy="590803"/>
          </a:xfrm>
        </p:spPr>
        <p:txBody>
          <a:bodyPr>
            <a:noAutofit/>
          </a:bodyPr>
          <a:lstStyle/>
          <a:p>
            <a:r>
              <a:rPr lang="en-US" sz="4000" b="1" dirty="0">
                <a:solidFill>
                  <a:schemeClr val="tx2"/>
                </a:solidFill>
              </a:rPr>
              <a:t>“TLAP Compliance”</a:t>
            </a:r>
          </a:p>
        </p:txBody>
      </p:sp>
    </p:spTree>
    <p:extLst>
      <p:ext uri="{BB962C8B-B14F-4D97-AF65-F5344CB8AC3E}">
        <p14:creationId xmlns:p14="http://schemas.microsoft.com/office/powerpoint/2010/main" val="595089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48B3-5768-105C-9FA4-9B63DCA2F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22CF1-6321-BC4C-FA3A-ACDDDCC5DBD5}"/>
              </a:ext>
            </a:extLst>
          </p:cNvPr>
          <p:cNvSpPr>
            <a:spLocks noGrp="1"/>
          </p:cNvSpPr>
          <p:nvPr>
            <p:ph type="title"/>
          </p:nvPr>
        </p:nvSpPr>
        <p:spPr>
          <a:xfrm>
            <a:off x="549593" y="390231"/>
            <a:ext cx="8044813" cy="960135"/>
          </a:xfrm>
        </p:spPr>
        <p:txBody>
          <a:bodyPr/>
          <a:lstStyle/>
          <a:p>
            <a:pPr algn="ctr"/>
            <a:r>
              <a:rPr lang="en-US" dirty="0">
                <a:latin typeface="+mn-lt"/>
              </a:rPr>
              <a:t>VERY </a:t>
            </a:r>
            <a:r>
              <a:rPr lang="en-US" u="sng" dirty="0">
                <a:latin typeface="+mn-lt"/>
              </a:rPr>
              <a:t>SIMPLE</a:t>
            </a:r>
            <a:r>
              <a:rPr lang="en-US" dirty="0">
                <a:latin typeface="+mn-lt"/>
              </a:rPr>
              <a:t> ASAM SSO PATH</a:t>
            </a:r>
            <a:br>
              <a:rPr lang="en-US" dirty="0">
                <a:latin typeface="+mn-lt"/>
              </a:rPr>
            </a:br>
            <a:r>
              <a:rPr lang="en-US" sz="2400" dirty="0">
                <a:latin typeface="+mn-lt"/>
              </a:rPr>
              <a:t>(DOES NOT MEAN IT’S EASY; </a:t>
            </a:r>
            <a:r>
              <a:rPr lang="en-US" sz="2400" dirty="0">
                <a:solidFill>
                  <a:srgbClr val="FF0000"/>
                </a:solidFill>
                <a:latin typeface="+mn-lt"/>
              </a:rPr>
              <a:t>ADDICTION </a:t>
            </a:r>
            <a:r>
              <a:rPr lang="en-US" sz="2400" i="1" u="sng" dirty="0">
                <a:solidFill>
                  <a:srgbClr val="FF0000"/>
                </a:solidFill>
                <a:latin typeface="+mn-lt"/>
              </a:rPr>
              <a:t>HATES</a:t>
            </a:r>
            <a:r>
              <a:rPr lang="en-US" sz="2400" dirty="0">
                <a:solidFill>
                  <a:srgbClr val="FF0000"/>
                </a:solidFill>
                <a:latin typeface="+mn-lt"/>
              </a:rPr>
              <a:t> THIS PLAN</a:t>
            </a:r>
            <a:r>
              <a:rPr lang="en-US" sz="2400" dirty="0">
                <a:latin typeface="+mn-lt"/>
              </a:rPr>
              <a:t>)</a:t>
            </a:r>
            <a:endParaRPr lang="en-US" sz="3200" i="1" dirty="0"/>
          </a:p>
        </p:txBody>
      </p:sp>
      <p:pic>
        <p:nvPicPr>
          <p:cNvPr id="3" name="Picture 2" descr="Logo&#10;&#10;Description automatically generated">
            <a:extLst>
              <a:ext uri="{FF2B5EF4-FFF2-40B4-BE49-F238E27FC236}">
                <a16:creationId xmlns:a16="http://schemas.microsoft.com/office/drawing/2014/main" id="{0E08B25C-251A-B857-A2C1-5A015EC26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graphicFrame>
        <p:nvGraphicFramePr>
          <p:cNvPr id="5" name="Diagram 4">
            <a:extLst>
              <a:ext uri="{FF2B5EF4-FFF2-40B4-BE49-F238E27FC236}">
                <a16:creationId xmlns:a16="http://schemas.microsoft.com/office/drawing/2014/main" id="{63795CC5-99D2-FA33-0D71-9F5004EA7FEC}"/>
              </a:ext>
            </a:extLst>
          </p:cNvPr>
          <p:cNvGraphicFramePr/>
          <p:nvPr>
            <p:extLst>
              <p:ext uri="{D42A27DB-BD31-4B8C-83A1-F6EECF244321}">
                <p14:modId xmlns:p14="http://schemas.microsoft.com/office/powerpoint/2010/main" val="3204676171"/>
              </p:ext>
            </p:extLst>
          </p:nvPr>
        </p:nvGraphicFramePr>
        <p:xfrm>
          <a:off x="1295398" y="1710999"/>
          <a:ext cx="7070407" cy="4439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a16="http://schemas.microsoft.com/office/drawing/2014/main" id="{F8EFB52D-71DA-B8FD-C09F-F1076B9D52ED}"/>
              </a:ext>
            </a:extLst>
          </p:cNvPr>
          <p:cNvCxnSpPr>
            <a:cxnSpLocks/>
          </p:cNvCxnSpPr>
          <p:nvPr/>
        </p:nvCxnSpPr>
        <p:spPr>
          <a:xfrm>
            <a:off x="4673600" y="2603500"/>
            <a:ext cx="546100" cy="14478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427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A0B6-80B9-E258-F145-A504AB826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854A3-553A-3FBB-91CB-2ECE6DA1A582}"/>
              </a:ext>
            </a:extLst>
          </p:cNvPr>
          <p:cNvSpPr>
            <a:spLocks noGrp="1"/>
          </p:cNvSpPr>
          <p:nvPr>
            <p:ph type="title"/>
          </p:nvPr>
        </p:nvSpPr>
        <p:spPr>
          <a:xfrm>
            <a:off x="1707306" y="493307"/>
            <a:ext cx="5729387" cy="590803"/>
          </a:xfrm>
        </p:spPr>
        <p:txBody>
          <a:bodyPr>
            <a:noAutofit/>
          </a:bodyPr>
          <a:lstStyle/>
          <a:p>
            <a:pPr algn="ctr"/>
            <a:r>
              <a:rPr lang="en-US" sz="4800" b="1" dirty="0">
                <a:solidFill>
                  <a:schemeClr val="tx2"/>
                </a:solidFill>
              </a:rPr>
              <a:t>General Public </a:t>
            </a:r>
            <a:br>
              <a:rPr lang="en-US" sz="4800" b="1" dirty="0">
                <a:solidFill>
                  <a:schemeClr val="tx2"/>
                </a:solidFill>
              </a:rPr>
            </a:br>
            <a:r>
              <a:rPr lang="en-US" sz="4800" b="1" dirty="0">
                <a:solidFill>
                  <a:schemeClr val="tx2"/>
                </a:solidFill>
              </a:rPr>
              <a:t>“Fail First Model” </a:t>
            </a:r>
          </a:p>
        </p:txBody>
      </p:sp>
      <p:pic>
        <p:nvPicPr>
          <p:cNvPr id="5" name="Content Placeholder 5">
            <a:extLst>
              <a:ext uri="{FF2B5EF4-FFF2-40B4-BE49-F238E27FC236}">
                <a16:creationId xmlns:a16="http://schemas.microsoft.com/office/drawing/2014/main" id="{DC3C1284-635F-0937-64E3-EE72C1DC1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48" y="2299422"/>
            <a:ext cx="3069772" cy="3820160"/>
          </a:xfrm>
          <a:prstGeom prst="rect">
            <a:avLst/>
          </a:prstGeom>
        </p:spPr>
      </p:pic>
      <p:sp>
        <p:nvSpPr>
          <p:cNvPr id="6" name="Text Placeholder 6">
            <a:extLst>
              <a:ext uri="{FF2B5EF4-FFF2-40B4-BE49-F238E27FC236}">
                <a16:creationId xmlns:a16="http://schemas.microsoft.com/office/drawing/2014/main" id="{5EDB541D-CEAF-5414-627D-5E8CF4D2F235}"/>
              </a:ext>
            </a:extLst>
          </p:cNvPr>
          <p:cNvSpPr txBox="1">
            <a:spLocks/>
          </p:cNvSpPr>
          <p:nvPr/>
        </p:nvSpPr>
        <p:spPr>
          <a:xfrm>
            <a:off x="3492273" y="1263921"/>
            <a:ext cx="2286000" cy="658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4B8C"/>
                </a:solidFill>
                <a:effectLst/>
                <a:uLnTx/>
                <a:uFillTx/>
                <a:latin typeface="Candara"/>
                <a:ea typeface="+mn-ea"/>
                <a:cs typeface="+mn-cs"/>
              </a:rPr>
              <a:t>	</a:t>
            </a:r>
          </a:p>
        </p:txBody>
      </p:sp>
      <p:sp>
        <p:nvSpPr>
          <p:cNvPr id="7" name="TextBox 6">
            <a:extLst>
              <a:ext uri="{FF2B5EF4-FFF2-40B4-BE49-F238E27FC236}">
                <a16:creationId xmlns:a16="http://schemas.microsoft.com/office/drawing/2014/main" id="{158274D5-6FDC-2C83-4C39-B2C9D4B4EBDA}"/>
              </a:ext>
            </a:extLst>
          </p:cNvPr>
          <p:cNvSpPr txBox="1"/>
          <p:nvPr/>
        </p:nvSpPr>
        <p:spPr>
          <a:xfrm>
            <a:off x="3898362" y="5224747"/>
            <a:ext cx="13607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Outpatient</a:t>
            </a:r>
          </a:p>
        </p:txBody>
      </p:sp>
      <p:sp>
        <p:nvSpPr>
          <p:cNvPr id="8" name="TextBox 7">
            <a:extLst>
              <a:ext uri="{FF2B5EF4-FFF2-40B4-BE49-F238E27FC236}">
                <a16:creationId xmlns:a16="http://schemas.microsoft.com/office/drawing/2014/main" id="{64DB510E-861A-23EF-516C-E6BA10E3582F}"/>
              </a:ext>
            </a:extLst>
          </p:cNvPr>
          <p:cNvSpPr txBox="1"/>
          <p:nvPr/>
        </p:nvSpPr>
        <p:spPr>
          <a:xfrm>
            <a:off x="3492273" y="4477758"/>
            <a:ext cx="214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Intensive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Outpatient</a:t>
            </a:r>
          </a:p>
        </p:txBody>
      </p:sp>
      <p:sp>
        <p:nvSpPr>
          <p:cNvPr id="9" name="TextBox 8">
            <a:extLst>
              <a:ext uri="{FF2B5EF4-FFF2-40B4-BE49-F238E27FC236}">
                <a16:creationId xmlns:a16="http://schemas.microsoft.com/office/drawing/2014/main" id="{A52F6A49-5049-EF8E-8961-271D65378408}"/>
              </a:ext>
            </a:extLst>
          </p:cNvPr>
          <p:cNvSpPr txBox="1"/>
          <p:nvPr/>
        </p:nvSpPr>
        <p:spPr>
          <a:xfrm>
            <a:off x="3507157" y="3546103"/>
            <a:ext cx="214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Partial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Hospitalization</a:t>
            </a:r>
          </a:p>
        </p:txBody>
      </p:sp>
      <p:sp>
        <p:nvSpPr>
          <p:cNvPr id="10" name="TextBox 9">
            <a:extLst>
              <a:ext uri="{FF2B5EF4-FFF2-40B4-BE49-F238E27FC236}">
                <a16:creationId xmlns:a16="http://schemas.microsoft.com/office/drawing/2014/main" id="{B0188BC5-6C5E-0BE8-CEAF-29DA346E686A}"/>
              </a:ext>
            </a:extLst>
          </p:cNvPr>
          <p:cNvSpPr txBox="1"/>
          <p:nvPr/>
        </p:nvSpPr>
        <p:spPr>
          <a:xfrm>
            <a:off x="3492272" y="2871261"/>
            <a:ext cx="21431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4B8C"/>
                </a:solidFill>
                <a:effectLst/>
                <a:uLnTx/>
                <a:uFillTx/>
                <a:latin typeface="Candara"/>
                <a:ea typeface="+mn-ea"/>
                <a:cs typeface="+mn-cs"/>
              </a:rPr>
              <a:t>Inpatient</a:t>
            </a:r>
          </a:p>
        </p:txBody>
      </p:sp>
      <p:sp>
        <p:nvSpPr>
          <p:cNvPr id="3" name="Arrow: Up 2">
            <a:extLst>
              <a:ext uri="{FF2B5EF4-FFF2-40B4-BE49-F238E27FC236}">
                <a16:creationId xmlns:a16="http://schemas.microsoft.com/office/drawing/2014/main" id="{52D711BA-3AEF-044D-7FEC-A49713776EDF}"/>
              </a:ext>
            </a:extLst>
          </p:cNvPr>
          <p:cNvSpPr/>
          <p:nvPr/>
        </p:nvSpPr>
        <p:spPr>
          <a:xfrm>
            <a:off x="1828800" y="2267311"/>
            <a:ext cx="484632" cy="3820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4" name="TextBox 3">
            <a:extLst>
              <a:ext uri="{FF2B5EF4-FFF2-40B4-BE49-F238E27FC236}">
                <a16:creationId xmlns:a16="http://schemas.microsoft.com/office/drawing/2014/main" id="{DB00B47D-F774-D8BF-B50D-A829AA139666}"/>
              </a:ext>
            </a:extLst>
          </p:cNvPr>
          <p:cNvSpPr txBox="1"/>
          <p:nvPr/>
        </p:nvSpPr>
        <p:spPr>
          <a:xfrm>
            <a:off x="4048766" y="5647564"/>
            <a:ext cx="1059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73E87"/>
                </a:solidFill>
                <a:effectLst/>
                <a:uLnTx/>
                <a:uFillTx/>
                <a:latin typeface="Candara"/>
                <a:ea typeface="+mn-ea"/>
                <a:cs typeface="+mn-cs"/>
              </a:rPr>
              <a:t>A.A./N.A.</a:t>
            </a:r>
          </a:p>
        </p:txBody>
      </p:sp>
    </p:spTree>
    <p:extLst>
      <p:ext uri="{BB962C8B-B14F-4D97-AF65-F5344CB8AC3E}">
        <p14:creationId xmlns:p14="http://schemas.microsoft.com/office/powerpoint/2010/main" val="2627543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1752" y="369212"/>
            <a:ext cx="7360495" cy="590803"/>
          </a:xfrm>
        </p:spPr>
        <p:txBody>
          <a:bodyPr>
            <a:noAutofit/>
          </a:bodyPr>
          <a:lstStyle/>
          <a:p>
            <a:pPr algn="ctr"/>
            <a:r>
              <a:rPr lang="en-US" sz="4800" b="1" dirty="0">
                <a:solidFill>
                  <a:schemeClr val="tx2"/>
                </a:solidFill>
              </a:rPr>
              <a:t>Safety-Sensitive Workers  “Success First Model”</a:t>
            </a:r>
            <a:endParaRPr lang="en-US" sz="4800" b="1"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937102" y="2536190"/>
            <a:ext cx="3069772" cy="3820160"/>
          </a:xfrm>
          <a:prstGeom prst="rect">
            <a:avLst/>
          </a:prstGeom>
        </p:spPr>
      </p:pic>
      <p:sp>
        <p:nvSpPr>
          <p:cNvPr id="10" name="TextBox 9"/>
          <p:cNvSpPr txBox="1"/>
          <p:nvPr/>
        </p:nvSpPr>
        <p:spPr>
          <a:xfrm>
            <a:off x="3825080" y="5508096"/>
            <a:ext cx="12652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4B8C"/>
                </a:solidFill>
                <a:effectLst/>
                <a:uLnTx/>
                <a:uFillTx/>
                <a:latin typeface="Candara"/>
                <a:ea typeface="+mn-ea"/>
                <a:cs typeface="+mn-cs"/>
              </a:rPr>
              <a:t>Outpatient</a:t>
            </a:r>
          </a:p>
        </p:txBody>
      </p:sp>
      <p:sp>
        <p:nvSpPr>
          <p:cNvPr id="11" name="TextBox 10"/>
          <p:cNvSpPr txBox="1"/>
          <p:nvPr/>
        </p:nvSpPr>
        <p:spPr>
          <a:xfrm>
            <a:off x="3386138" y="4382843"/>
            <a:ext cx="214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Intensive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Outpatient</a:t>
            </a:r>
          </a:p>
        </p:txBody>
      </p:sp>
      <p:sp>
        <p:nvSpPr>
          <p:cNvPr id="12" name="TextBox 11"/>
          <p:cNvSpPr txBox="1"/>
          <p:nvPr/>
        </p:nvSpPr>
        <p:spPr>
          <a:xfrm>
            <a:off x="3386138" y="3488057"/>
            <a:ext cx="214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Partial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Hospitalization</a:t>
            </a:r>
          </a:p>
        </p:txBody>
      </p:sp>
      <p:sp>
        <p:nvSpPr>
          <p:cNvPr id="13" name="TextBox 12"/>
          <p:cNvSpPr txBox="1"/>
          <p:nvPr/>
        </p:nvSpPr>
        <p:spPr>
          <a:xfrm>
            <a:off x="3386137" y="2642792"/>
            <a:ext cx="21431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8C"/>
                </a:solidFill>
                <a:effectLst/>
                <a:uLnTx/>
                <a:uFillTx/>
                <a:latin typeface="Candara"/>
                <a:ea typeface="+mn-ea"/>
                <a:cs typeface="+mn-cs"/>
              </a:rPr>
              <a:t>Inpatient SSW-Level</a:t>
            </a:r>
          </a:p>
        </p:txBody>
      </p:sp>
      <p:sp>
        <p:nvSpPr>
          <p:cNvPr id="2" name="Arrow: Down 1">
            <a:extLst>
              <a:ext uri="{FF2B5EF4-FFF2-40B4-BE49-F238E27FC236}">
                <a16:creationId xmlns:a16="http://schemas.microsoft.com/office/drawing/2014/main" id="{C8C1C3A9-972A-44D2-B836-C31217B97917}"/>
              </a:ext>
            </a:extLst>
          </p:cNvPr>
          <p:cNvSpPr/>
          <p:nvPr/>
        </p:nvSpPr>
        <p:spPr>
          <a:xfrm>
            <a:off x="1959131" y="2536190"/>
            <a:ext cx="484632" cy="382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1969571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B8D0F-B7DA-4B3D-92EC-3F707A470384}"/>
              </a:ext>
            </a:extLst>
          </p:cNvPr>
          <p:cNvSpPr/>
          <p:nvPr/>
        </p:nvSpPr>
        <p:spPr>
          <a:xfrm>
            <a:off x="280525" y="1143000"/>
            <a:ext cx="8582948"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TLAP has vigorous traffic from lawyers with no disciplinary issues calling TLAP in strict confidence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TLAP conducts confidential interventions (judges and lawyers). Many follow TLAP’s advice. Some do not. </a:t>
            </a:r>
            <a:r>
              <a:rPr lang="en-US" sz="2800" dirty="0">
                <a:latin typeface="Calibri" panose="020F0502020204030204" pitchFamily="34" charset="0"/>
                <a:ea typeface="Calibri" panose="020F0502020204030204" pitchFamily="34" charset="0"/>
                <a:cs typeface="Calibri" panose="020F0502020204030204" pitchFamily="34" charset="0"/>
              </a:rPr>
              <a:t>TLAP’s door is always open.</a:t>
            </a:r>
            <a:r>
              <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ea typeface="Calibri" panose="020F0502020204030204" pitchFamily="34" charset="0"/>
                <a:cs typeface="Calibri" panose="020F0502020204030204" pitchFamily="34" charset="0"/>
              </a:rPr>
              <a:t>TLAP cannot monitor in any context unless person is fully compliant and ASAM SSW fit to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ea typeface="Calibri" panose="020F0502020204030204" pitchFamily="34" charset="0"/>
                <a:cs typeface="Calibri" panose="020F0502020204030204" pitchFamily="34" charset="0"/>
              </a:rPr>
              <a:t>TLAP is consistent across the board in clinical support and levels of care that saves lives and careers.</a:t>
            </a:r>
            <a:endParaRPr kumimoji="0" lang="en-US" sz="2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6B58387-6CDB-411C-A1E9-F94196522EA7}"/>
              </a:ext>
            </a:extLst>
          </p:cNvPr>
          <p:cNvSpPr txBox="1"/>
          <p:nvPr/>
        </p:nvSpPr>
        <p:spPr>
          <a:xfrm>
            <a:off x="660640" y="177800"/>
            <a:ext cx="78227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73E87"/>
                </a:solidFill>
                <a:effectLst/>
                <a:uLnTx/>
                <a:uFillTx/>
                <a:latin typeface="Trebuchet MS" panose="020B0603020202020204" pitchFamily="34" charset="0"/>
              </a:rPr>
              <a:t>What About Voluntary Cases?</a:t>
            </a:r>
          </a:p>
        </p:txBody>
      </p:sp>
    </p:spTree>
    <p:extLst>
      <p:ext uri="{BB962C8B-B14F-4D97-AF65-F5344CB8AC3E}">
        <p14:creationId xmlns:p14="http://schemas.microsoft.com/office/powerpoint/2010/main" val="390251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328E-72FE-FA33-4EAC-61BDFF255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77861-7CCC-BAA4-C6B1-8F5F192337A9}"/>
              </a:ext>
            </a:extLst>
          </p:cNvPr>
          <p:cNvSpPr>
            <a:spLocks noGrp="1"/>
          </p:cNvSpPr>
          <p:nvPr>
            <p:ph type="title"/>
          </p:nvPr>
        </p:nvSpPr>
        <p:spPr>
          <a:xfrm>
            <a:off x="1285453" y="329117"/>
            <a:ext cx="6573094" cy="738664"/>
          </a:xfrm>
        </p:spPr>
        <p:txBody>
          <a:bodyPr/>
          <a:lstStyle/>
          <a:p>
            <a:pPr algn="ctr"/>
            <a:r>
              <a:rPr lang="en-US" sz="4800" dirty="0"/>
              <a:t>TLAP Case Loads</a:t>
            </a:r>
          </a:p>
        </p:txBody>
      </p:sp>
      <p:sp>
        <p:nvSpPr>
          <p:cNvPr id="3" name="Text Placeholder 2">
            <a:extLst>
              <a:ext uri="{FF2B5EF4-FFF2-40B4-BE49-F238E27FC236}">
                <a16:creationId xmlns:a16="http://schemas.microsoft.com/office/drawing/2014/main" id="{D5CA43F6-123D-A6ED-D6D3-A641C8F1B60D}"/>
              </a:ext>
            </a:extLst>
          </p:cNvPr>
          <p:cNvSpPr>
            <a:spLocks noGrp="1"/>
          </p:cNvSpPr>
          <p:nvPr>
            <p:ph type="body" idx="1"/>
          </p:nvPr>
        </p:nvSpPr>
        <p:spPr>
          <a:xfrm>
            <a:off x="212348" y="5030591"/>
            <a:ext cx="8719304" cy="1354217"/>
          </a:xfrm>
        </p:spPr>
        <p:txBody>
          <a:bodyPr/>
          <a:lstStyle/>
          <a:p>
            <a:pPr algn="ctr"/>
            <a:r>
              <a:rPr lang="en-US" sz="4400" b="1" i="1" dirty="0">
                <a:solidFill>
                  <a:schemeClr val="tx1"/>
                </a:solidFill>
                <a:latin typeface="+mn-lt"/>
              </a:rPr>
              <a:t>TLAP Provides Comprehensive</a:t>
            </a:r>
          </a:p>
          <a:p>
            <a:pPr algn="ctr"/>
            <a:r>
              <a:rPr lang="en-US" sz="4400" b="1" i="1" dirty="0">
                <a:solidFill>
                  <a:schemeClr val="tx1"/>
                </a:solidFill>
                <a:latin typeface="+mn-lt"/>
              </a:rPr>
              <a:t>Mental Health Support</a:t>
            </a:r>
          </a:p>
        </p:txBody>
      </p:sp>
      <p:pic>
        <p:nvPicPr>
          <p:cNvPr id="7" name="Picture 6" descr="Chart, logo, pie chart&#10;&#10;AI-generated content may be incorrect.">
            <a:extLst>
              <a:ext uri="{FF2B5EF4-FFF2-40B4-BE49-F238E27FC236}">
                <a16:creationId xmlns:a16="http://schemas.microsoft.com/office/drawing/2014/main" id="{76C553A8-B88C-43EA-8DE7-AB23BD78A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26" y="-330739"/>
            <a:ext cx="6715547" cy="6715547"/>
          </a:xfrm>
          <a:prstGeom prst="rect">
            <a:avLst/>
          </a:prstGeom>
        </p:spPr>
      </p:pic>
    </p:spTree>
    <p:extLst>
      <p:ext uri="{BB962C8B-B14F-4D97-AF65-F5344CB8AC3E}">
        <p14:creationId xmlns:p14="http://schemas.microsoft.com/office/powerpoint/2010/main" val="3674090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2" y="435147"/>
            <a:ext cx="7931255" cy="590691"/>
          </a:xfrm>
        </p:spPr>
        <p:txBody>
          <a:bodyPr>
            <a:noAutofit/>
          </a:bodyPr>
          <a:lstStyle/>
          <a:p>
            <a:pPr algn="ctr"/>
            <a:r>
              <a:rPr lang="en-US" sz="4800" dirty="0"/>
              <a:t>ASAM CH. 23 on MAT/MOUD</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385215" y="1481197"/>
            <a:ext cx="8403185" cy="4308872"/>
          </a:xfrm>
        </p:spPr>
        <p:txBody>
          <a:bodyPr/>
          <a:lstStyle/>
          <a:p>
            <a:r>
              <a:rPr lang="en-US" sz="2800" dirty="0">
                <a:solidFill>
                  <a:schemeClr val="tx1"/>
                </a:solidFill>
                <a:latin typeface="+mn-lt"/>
              </a:rPr>
              <a:t>Medications can be useful </a:t>
            </a:r>
            <a:r>
              <a:rPr lang="en-US" sz="2800" i="1" u="sng" dirty="0">
                <a:solidFill>
                  <a:schemeClr val="tx1"/>
                </a:solidFill>
                <a:latin typeface="+mn-lt"/>
              </a:rPr>
              <a:t>components</a:t>
            </a:r>
            <a:r>
              <a:rPr lang="en-US" sz="2800" dirty="0">
                <a:solidFill>
                  <a:schemeClr val="tx1"/>
                </a:solidFill>
                <a:latin typeface="+mn-lt"/>
              </a:rPr>
              <a:t> of treatment plans, but long-term use needs to be carefully considered</a:t>
            </a:r>
          </a:p>
          <a:p>
            <a:endParaRPr lang="en-US" sz="2800" u="sng" dirty="0">
              <a:solidFill>
                <a:schemeClr val="tx1"/>
              </a:solidFill>
              <a:latin typeface="+mn-lt"/>
            </a:endParaRPr>
          </a:p>
          <a:p>
            <a:r>
              <a:rPr lang="en-US" sz="2800" u="sng" dirty="0">
                <a:solidFill>
                  <a:schemeClr val="tx1"/>
                </a:solidFill>
                <a:latin typeface="+mn-lt"/>
              </a:rPr>
              <a:t>Cognitive testing should be used to rule out impairment</a:t>
            </a:r>
            <a:endParaRPr lang="en-US" sz="2800" dirty="0">
              <a:solidFill>
                <a:schemeClr val="tx1"/>
              </a:solidFill>
              <a:latin typeface="+mn-lt"/>
            </a:endParaRPr>
          </a:p>
          <a:p>
            <a:endParaRPr lang="en-US" sz="2800" dirty="0">
              <a:solidFill>
                <a:schemeClr val="tx1"/>
              </a:solidFill>
              <a:latin typeface="+mn-lt"/>
            </a:endParaRPr>
          </a:p>
          <a:p>
            <a:r>
              <a:rPr lang="en-US" sz="2800" b="1" dirty="0">
                <a:solidFill>
                  <a:schemeClr val="tx1"/>
                </a:solidFill>
                <a:latin typeface="+mn-lt"/>
              </a:rPr>
              <a:t>ALL SUDs treated; no “active” SUDs; </a:t>
            </a:r>
          </a:p>
          <a:p>
            <a:endParaRPr lang="en-US" sz="2800" b="1" dirty="0">
              <a:solidFill>
                <a:schemeClr val="tx1"/>
              </a:solidFill>
              <a:latin typeface="+mn-lt"/>
            </a:endParaRPr>
          </a:p>
          <a:p>
            <a:r>
              <a:rPr lang="en-US" sz="2800" b="1" dirty="0">
                <a:solidFill>
                  <a:schemeClr val="tx1"/>
                </a:solidFill>
                <a:latin typeface="+mj-lt"/>
              </a:rPr>
              <a:t>Medications are never </a:t>
            </a:r>
            <a:r>
              <a:rPr lang="en-US" sz="2800" b="1" i="1" u="sng" dirty="0">
                <a:solidFill>
                  <a:schemeClr val="tx1"/>
                </a:solidFill>
                <a:latin typeface="+mj-lt"/>
              </a:rPr>
              <a:t>banned</a:t>
            </a:r>
            <a:r>
              <a:rPr lang="en-US" sz="2800" b="1" i="1" dirty="0">
                <a:solidFill>
                  <a:schemeClr val="tx1"/>
                </a:solidFill>
                <a:latin typeface="+mj-lt"/>
              </a:rPr>
              <a:t>; </a:t>
            </a:r>
            <a:r>
              <a:rPr lang="en-US" sz="2800" b="1" dirty="0">
                <a:solidFill>
                  <a:schemeClr val="tx1"/>
                </a:solidFill>
                <a:latin typeface="+mj-lt"/>
              </a:rPr>
              <a:t>Case-by-Case diagnostics</a:t>
            </a:r>
            <a:endParaRPr lang="en-US" sz="2800" b="1" i="1" dirty="0">
              <a:solidFill>
                <a:schemeClr val="tx1"/>
              </a:solidFill>
              <a:latin typeface="+mj-lt"/>
            </a:endParaRPr>
          </a:p>
          <a:p>
            <a:endParaRPr lang="en-US" sz="2800" b="1" i="1" dirty="0">
              <a:solidFill>
                <a:schemeClr val="tx1"/>
              </a:solidFill>
              <a:latin typeface="+mj-lt"/>
            </a:endParaRPr>
          </a:p>
          <a:p>
            <a:r>
              <a:rPr lang="en-US" sz="2800" b="1" dirty="0">
                <a:solidFill>
                  <a:schemeClr val="tx1"/>
                </a:solidFill>
                <a:latin typeface="+mn-lt"/>
              </a:rPr>
              <a:t>TLAP can monitor when medications are needed</a:t>
            </a:r>
          </a:p>
        </p:txBody>
      </p:sp>
      <p:pic>
        <p:nvPicPr>
          <p:cNvPr id="4" name="Picture 3" descr="Logo&#10;&#10;Description automatically generated">
            <a:extLst>
              <a:ext uri="{FF2B5EF4-FFF2-40B4-BE49-F238E27FC236}">
                <a16:creationId xmlns:a16="http://schemas.microsoft.com/office/drawing/2014/main" id="{80120963-C5BF-BEC9-9070-E7918CD37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371082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6EDE-3255-9638-EBE1-F6ED10808300}"/>
              </a:ext>
            </a:extLst>
          </p:cNvPr>
          <p:cNvSpPr>
            <a:spLocks noGrp="1"/>
          </p:cNvSpPr>
          <p:nvPr>
            <p:ph type="title"/>
          </p:nvPr>
        </p:nvSpPr>
        <p:spPr>
          <a:xfrm>
            <a:off x="1094950" y="250604"/>
            <a:ext cx="6954096" cy="738664"/>
          </a:xfrm>
        </p:spPr>
        <p:txBody>
          <a:bodyPr/>
          <a:lstStyle/>
          <a:p>
            <a:pPr algn="ctr"/>
            <a:r>
              <a:rPr lang="en-US" sz="4800" dirty="0"/>
              <a:t>MAT </a:t>
            </a:r>
            <a:r>
              <a:rPr lang="en-US" sz="4800" i="1" u="sng" dirty="0"/>
              <a:t>plus</a:t>
            </a:r>
            <a:r>
              <a:rPr lang="en-US" sz="4800" dirty="0"/>
              <a:t> Mind Body Spirit</a:t>
            </a:r>
          </a:p>
        </p:txBody>
      </p:sp>
      <p:sp>
        <p:nvSpPr>
          <p:cNvPr id="3" name="Text Placeholder 2">
            <a:extLst>
              <a:ext uri="{FF2B5EF4-FFF2-40B4-BE49-F238E27FC236}">
                <a16:creationId xmlns:a16="http://schemas.microsoft.com/office/drawing/2014/main" id="{043A28F8-5140-42CB-DFDE-E5249CE6CF22}"/>
              </a:ext>
            </a:extLst>
          </p:cNvPr>
          <p:cNvSpPr>
            <a:spLocks noGrp="1"/>
          </p:cNvSpPr>
          <p:nvPr>
            <p:ph type="body" idx="1"/>
          </p:nvPr>
        </p:nvSpPr>
        <p:spPr>
          <a:xfrm>
            <a:off x="412369" y="1274188"/>
            <a:ext cx="8319257" cy="4401205"/>
          </a:xfrm>
        </p:spPr>
        <p:txBody>
          <a:bodyPr/>
          <a:lstStyle/>
          <a:p>
            <a:r>
              <a:rPr lang="en-US" sz="2800" i="1" dirty="0">
                <a:solidFill>
                  <a:schemeClr val="tx1"/>
                </a:solidFill>
                <a:latin typeface="+mn-lt"/>
              </a:rPr>
              <a:t>“A sober horse thief is still a horse thief”</a:t>
            </a:r>
          </a:p>
          <a:p>
            <a:r>
              <a:rPr lang="en-US" sz="2800" i="1" dirty="0">
                <a:solidFill>
                  <a:schemeClr val="tx1"/>
                </a:solidFill>
                <a:latin typeface="+mn-lt"/>
              </a:rPr>
              <a:t>“There is no chemical solution to a Spiritual Disease”</a:t>
            </a:r>
            <a:endParaRPr lang="en-US" sz="2400" i="1" dirty="0">
              <a:solidFill>
                <a:schemeClr val="tx1"/>
              </a:solidFill>
              <a:latin typeface="+mn-lt"/>
            </a:endParaRPr>
          </a:p>
          <a:p>
            <a:endParaRPr lang="en-US" sz="2400" dirty="0">
              <a:solidFill>
                <a:schemeClr val="tx1"/>
              </a:solidFill>
              <a:latin typeface="+mn-lt"/>
            </a:endParaRPr>
          </a:p>
          <a:p>
            <a:r>
              <a:rPr lang="en-US" sz="2400" b="1" u="sng" dirty="0">
                <a:solidFill>
                  <a:schemeClr val="tx1"/>
                </a:solidFill>
                <a:latin typeface="+mn-lt"/>
              </a:rPr>
              <a:t>Without Comprehensive Treatment, </a:t>
            </a:r>
            <a:r>
              <a:rPr lang="en-US" sz="2400" b="1" i="1" u="sng" dirty="0">
                <a:solidFill>
                  <a:schemeClr val="tx1"/>
                </a:solidFill>
                <a:latin typeface="+mn-lt"/>
              </a:rPr>
              <a:t>STILL AT RISK</a:t>
            </a:r>
            <a:r>
              <a:rPr lang="en-US" sz="2400" b="1" u="sng" dirty="0">
                <a:solidFill>
                  <a:schemeClr val="tx1"/>
                </a:solidFill>
                <a:latin typeface="+mn-lt"/>
              </a:rPr>
              <a:t>:</a:t>
            </a:r>
          </a:p>
          <a:p>
            <a:endParaRPr lang="en-US" sz="1000" dirty="0">
              <a:solidFill>
                <a:schemeClr val="tx1"/>
              </a:solidFill>
              <a:latin typeface="+mn-lt"/>
            </a:endParaRPr>
          </a:p>
          <a:p>
            <a:pPr marL="342900" indent="-342900">
              <a:buFont typeface="Arial" panose="020B0604020202020204" pitchFamily="34" charset="0"/>
              <a:buChar char="•"/>
            </a:pPr>
            <a:r>
              <a:rPr lang="en-US" sz="2400" dirty="0">
                <a:solidFill>
                  <a:schemeClr val="tx1"/>
                </a:solidFill>
                <a:latin typeface="+mn-lt"/>
              </a:rPr>
              <a:t>Unresolved co-morbidity, other active SUDs</a:t>
            </a:r>
          </a:p>
          <a:p>
            <a:pPr marL="342900" indent="-342900">
              <a:buFont typeface="Arial" panose="020B0604020202020204" pitchFamily="34" charset="0"/>
              <a:buChar char="•"/>
            </a:pPr>
            <a:r>
              <a:rPr lang="en-US" sz="2400" dirty="0">
                <a:solidFill>
                  <a:schemeClr val="tx1"/>
                </a:solidFill>
                <a:latin typeface="+mn-lt"/>
              </a:rPr>
              <a:t>Unresolved trauma, guilt, and shame</a:t>
            </a:r>
          </a:p>
          <a:p>
            <a:pPr marL="342900" indent="-342900">
              <a:buFont typeface="Arial" panose="020B0604020202020204" pitchFamily="34" charset="0"/>
              <a:buChar char="•"/>
            </a:pPr>
            <a:r>
              <a:rPr lang="en-US" sz="2400" dirty="0">
                <a:solidFill>
                  <a:schemeClr val="tx1"/>
                </a:solidFill>
                <a:latin typeface="+mn-lt"/>
              </a:rPr>
              <a:t>Continuing self-centered and disruptive behavior</a:t>
            </a:r>
          </a:p>
          <a:p>
            <a:pPr marL="342900" indent="-342900">
              <a:buFont typeface="Arial" panose="020B0604020202020204" pitchFamily="34" charset="0"/>
              <a:buChar char="•"/>
            </a:pPr>
            <a:r>
              <a:rPr lang="en-US" sz="2400" dirty="0">
                <a:solidFill>
                  <a:schemeClr val="tx1"/>
                </a:solidFill>
                <a:latin typeface="+mn-lt"/>
              </a:rPr>
              <a:t>Not taking responsibility for behavior and consequences</a:t>
            </a:r>
          </a:p>
          <a:p>
            <a:pPr marL="342900" indent="-342900">
              <a:buFont typeface="Arial" panose="020B0604020202020204" pitchFamily="34" charset="0"/>
              <a:buChar char="•"/>
            </a:pPr>
            <a:r>
              <a:rPr lang="en-US" sz="2400" dirty="0">
                <a:solidFill>
                  <a:schemeClr val="tx1"/>
                </a:solidFill>
                <a:latin typeface="+mn-lt"/>
              </a:rPr>
              <a:t>Playing the victim </a:t>
            </a:r>
          </a:p>
          <a:p>
            <a:pPr marL="342900" indent="-342900">
              <a:buFont typeface="Arial" panose="020B0604020202020204" pitchFamily="34" charset="0"/>
              <a:buChar char="•"/>
            </a:pPr>
            <a:endParaRPr lang="en-US" sz="2800" dirty="0">
              <a:solidFill>
                <a:schemeClr val="tx1"/>
              </a:solidFill>
              <a:latin typeface="+mn-lt"/>
            </a:endParaRPr>
          </a:p>
          <a:p>
            <a:endParaRPr lang="en-US" sz="2400" dirty="0">
              <a:solidFill>
                <a:schemeClr val="tx1"/>
              </a:solidFill>
              <a:latin typeface="+mn-lt"/>
            </a:endParaRPr>
          </a:p>
        </p:txBody>
      </p:sp>
    </p:spTree>
    <p:extLst>
      <p:ext uri="{BB962C8B-B14F-4D97-AF65-F5344CB8AC3E}">
        <p14:creationId xmlns:p14="http://schemas.microsoft.com/office/powerpoint/2010/main" val="3529417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730+ Drug Dealer Car Stock Photos, Pictures &amp; Royalty-Free Images - iStock">
            <a:extLst>
              <a:ext uri="{FF2B5EF4-FFF2-40B4-BE49-F238E27FC236}">
                <a16:creationId xmlns:a16="http://schemas.microsoft.com/office/drawing/2014/main" id="{28C3C53F-7553-5267-F17B-21B190446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54" y="1104899"/>
            <a:ext cx="415925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Delivery - Petal Drug Co. | Your Local Petal Pharmacy">
            <a:extLst>
              <a:ext uri="{FF2B5EF4-FFF2-40B4-BE49-F238E27FC236}">
                <a16:creationId xmlns:a16="http://schemas.microsoft.com/office/drawing/2014/main" id="{B525B7DE-8E95-2595-E15D-9CDE67A94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1" y="1104899"/>
            <a:ext cx="4159250" cy="3390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D5E291-4747-884A-477D-643E7CB63FE7}"/>
              </a:ext>
            </a:extLst>
          </p:cNvPr>
          <p:cNvSpPr txBox="1"/>
          <p:nvPr/>
        </p:nvSpPr>
        <p:spPr>
          <a:xfrm>
            <a:off x="1123139" y="273902"/>
            <a:ext cx="689772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1F497D"/>
                </a:solidFill>
                <a:effectLst/>
                <a:uLnTx/>
                <a:uFillTx/>
                <a:latin typeface="Trebuchet MS" panose="020B0603020202020204" pitchFamily="34" charset="0"/>
                <a:ea typeface="+mn-ea"/>
                <a:cs typeface="+mn-cs"/>
              </a:rPr>
              <a:t>DOES ADDICTION CARE?</a:t>
            </a:r>
          </a:p>
        </p:txBody>
      </p:sp>
      <p:sp>
        <p:nvSpPr>
          <p:cNvPr id="4" name="TextBox 3">
            <a:extLst>
              <a:ext uri="{FF2B5EF4-FFF2-40B4-BE49-F238E27FC236}">
                <a16:creationId xmlns:a16="http://schemas.microsoft.com/office/drawing/2014/main" id="{04187A3B-F729-6EBE-9B65-2FAF52FBCE98}"/>
              </a:ext>
            </a:extLst>
          </p:cNvPr>
          <p:cNvSpPr txBox="1"/>
          <p:nvPr/>
        </p:nvSpPr>
        <p:spPr>
          <a:xfrm>
            <a:off x="1123139" y="4768216"/>
            <a:ext cx="2885534"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Meth/Cocaine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Heroin/Fentanyl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Cannabis</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44E3749-B656-C8BE-7E19-8B0212256002}"/>
              </a:ext>
            </a:extLst>
          </p:cNvPr>
          <p:cNvSpPr txBox="1"/>
          <p:nvPr/>
        </p:nvSpPr>
        <p:spPr>
          <a:xfrm>
            <a:off x="4524988" y="4521995"/>
            <a:ext cx="4456476" cy="206210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Adderall/Vyvanse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Oxycodone/Hydrocodone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Methadone/Suboxone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Ketamine/Cannabis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801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tthew Perry">
            <a:extLst>
              <a:ext uri="{FF2B5EF4-FFF2-40B4-BE49-F238E27FC236}">
                <a16:creationId xmlns:a16="http://schemas.microsoft.com/office/drawing/2014/main" id="{62C3B808-C30D-4AEE-9BAB-B1D1FDB3181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tthew Perry">
            <a:extLst>
              <a:ext uri="{FF2B5EF4-FFF2-40B4-BE49-F238E27FC236}">
                <a16:creationId xmlns:a16="http://schemas.microsoft.com/office/drawing/2014/main" id="{CB30E970-980D-4336-B77F-2DADFE9C8CE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B61C53A-D4B5-44A7-A0D1-BFE2FF58EFB1}"/>
              </a:ext>
            </a:extLst>
          </p:cNvPr>
          <p:cNvPicPr>
            <a:picLocks noChangeAspect="1"/>
          </p:cNvPicPr>
          <p:nvPr/>
        </p:nvPicPr>
        <p:blipFill>
          <a:blip r:embed="rId2"/>
          <a:stretch>
            <a:fillRect/>
          </a:stretch>
        </p:blipFill>
        <p:spPr>
          <a:xfrm>
            <a:off x="1202796" y="1026674"/>
            <a:ext cx="6738408" cy="4438650"/>
          </a:xfrm>
          <a:prstGeom prst="rect">
            <a:avLst/>
          </a:prstGeom>
        </p:spPr>
      </p:pic>
      <p:sp>
        <p:nvSpPr>
          <p:cNvPr id="5" name="Title 1">
            <a:extLst>
              <a:ext uri="{FF2B5EF4-FFF2-40B4-BE49-F238E27FC236}">
                <a16:creationId xmlns:a16="http://schemas.microsoft.com/office/drawing/2014/main" id="{A6D59B6F-8C07-446E-BD8B-E4D8547E58A4}"/>
              </a:ext>
            </a:extLst>
          </p:cNvPr>
          <p:cNvSpPr txBox="1">
            <a:spLocks/>
          </p:cNvSpPr>
          <p:nvPr/>
        </p:nvSpPr>
        <p:spPr>
          <a:xfrm>
            <a:off x="489981" y="154413"/>
            <a:ext cx="8063495" cy="590691"/>
          </a:xfrm>
          <a:prstGeom prst="rect">
            <a:avLst/>
          </a:prstGeom>
        </p:spPr>
        <p:txBody>
          <a:bodyPr wrap="square" lIns="0" tIns="0" rIns="0" bIns="0">
            <a:noAutofit/>
          </a:bodyPr>
          <a:lstStyle>
            <a:lvl1pPr>
              <a:defRPr sz="3839" b="1" i="0">
                <a:solidFill>
                  <a:srgbClr val="003E7E"/>
                </a:solidFill>
                <a:latin typeface="Trebuchet MS"/>
                <a:ea typeface="+mj-ea"/>
                <a:cs typeface="Trebuchet MS"/>
              </a:defRPr>
            </a:lvl1pPr>
          </a:lstStyle>
          <a:p>
            <a:pPr algn="ctr"/>
            <a:r>
              <a:rPr lang="en-US" sz="4800" kern="0" dirty="0">
                <a:latin typeface="Calibri" panose="020F0502020204030204" pitchFamily="34" charset="0"/>
                <a:cs typeface="Calibri" panose="020F0502020204030204" pitchFamily="34" charset="0"/>
              </a:rPr>
              <a:t>Matthew Perry</a:t>
            </a:r>
          </a:p>
        </p:txBody>
      </p:sp>
      <p:sp>
        <p:nvSpPr>
          <p:cNvPr id="6" name="TextBox 5">
            <a:extLst>
              <a:ext uri="{FF2B5EF4-FFF2-40B4-BE49-F238E27FC236}">
                <a16:creationId xmlns:a16="http://schemas.microsoft.com/office/drawing/2014/main" id="{165AF78A-085E-4BF5-8F9F-C20551844F4E}"/>
              </a:ext>
            </a:extLst>
          </p:cNvPr>
          <p:cNvSpPr txBox="1"/>
          <p:nvPr/>
        </p:nvSpPr>
        <p:spPr>
          <a:xfrm>
            <a:off x="1328075" y="5617724"/>
            <a:ext cx="6487865" cy="646331"/>
          </a:xfrm>
          <a:prstGeom prst="rect">
            <a:avLst/>
          </a:prstGeom>
          <a:noFill/>
        </p:spPr>
        <p:txBody>
          <a:bodyPr wrap="none" rtlCol="0">
            <a:spAutoFit/>
          </a:bodyPr>
          <a:lstStyle/>
          <a:p>
            <a:pPr algn="ctr"/>
            <a:r>
              <a:rPr lang="en-US" sz="3600" b="1" i="1" dirty="0"/>
              <a:t>“Please Stop Killing Our Friends”</a:t>
            </a:r>
          </a:p>
        </p:txBody>
      </p:sp>
    </p:spTree>
    <p:extLst>
      <p:ext uri="{BB962C8B-B14F-4D97-AF65-F5344CB8AC3E}">
        <p14:creationId xmlns:p14="http://schemas.microsoft.com/office/powerpoint/2010/main" val="397911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08662-2F0F-4D12-A06D-23FA6C03A933}"/>
              </a:ext>
            </a:extLst>
          </p:cNvPr>
          <p:cNvSpPr/>
          <p:nvPr/>
        </p:nvSpPr>
        <p:spPr>
          <a:xfrm>
            <a:off x="529166" y="1675874"/>
            <a:ext cx="8085667" cy="4154984"/>
          </a:xfrm>
          <a:prstGeom prst="rect">
            <a:avLst/>
          </a:prstGeom>
        </p:spPr>
        <p:txBody>
          <a:bodyPr wrap="square">
            <a:spAutoFit/>
          </a:bodyPr>
          <a:lstStyle/>
          <a:p>
            <a:r>
              <a:rPr lang="en-US" sz="2400" b="1" dirty="0"/>
              <a:t>December 15, 2023 - The County of Los Angeles Department of Medical Examiner (DME):</a:t>
            </a:r>
          </a:p>
          <a:p>
            <a:endParaRPr lang="en-US" sz="2400" dirty="0"/>
          </a:p>
          <a:p>
            <a:r>
              <a:rPr lang="en-US" sz="2400" dirty="0"/>
              <a:t>The </a:t>
            </a:r>
            <a:r>
              <a:rPr lang="en-US" sz="2400" b="1" dirty="0"/>
              <a:t>cause of death</a:t>
            </a:r>
            <a:r>
              <a:rPr lang="en-US" sz="2400" dirty="0"/>
              <a:t> for 54-year-old actor Matthew Langford Perry as the “</a:t>
            </a:r>
            <a:r>
              <a:rPr lang="en-US" sz="2400" b="1" i="1" dirty="0"/>
              <a:t>acute effects of ketamine.”</a:t>
            </a:r>
            <a:endParaRPr lang="en-US" sz="2400" i="1" dirty="0"/>
          </a:p>
          <a:p>
            <a:endParaRPr lang="en-US" sz="2400" dirty="0"/>
          </a:p>
          <a:p>
            <a:r>
              <a:rPr lang="en-US" sz="2400" b="1" dirty="0"/>
              <a:t>Contributing factors</a:t>
            </a:r>
            <a:r>
              <a:rPr lang="en-US" sz="2400" dirty="0"/>
              <a:t> in Mr. Perry’s death include </a:t>
            </a:r>
            <a:r>
              <a:rPr lang="en-US" sz="2400" b="1" dirty="0"/>
              <a:t>drowning</a:t>
            </a:r>
            <a:r>
              <a:rPr lang="en-US" sz="2400" dirty="0"/>
              <a:t>, </a:t>
            </a:r>
            <a:r>
              <a:rPr lang="en-US" sz="2400" b="1" dirty="0"/>
              <a:t>coronary artery disease </a:t>
            </a:r>
            <a:r>
              <a:rPr lang="en-US" sz="2400" dirty="0"/>
              <a:t>and the effects of </a:t>
            </a:r>
            <a:r>
              <a:rPr lang="en-US" sz="2400" b="1" dirty="0"/>
              <a:t>buprenorphine </a:t>
            </a:r>
            <a:r>
              <a:rPr lang="en-US" sz="2400" dirty="0"/>
              <a:t>(Suboxone). No other drugs mentioned.</a:t>
            </a:r>
          </a:p>
          <a:p>
            <a:endParaRPr lang="en-US" sz="2400" b="1" dirty="0"/>
          </a:p>
          <a:p>
            <a:r>
              <a:rPr lang="en-US" sz="2400" dirty="0"/>
              <a:t>The manner of death is</a:t>
            </a:r>
            <a:r>
              <a:rPr lang="en-US" sz="2400" b="1" dirty="0"/>
              <a:t> deemed an accident</a:t>
            </a:r>
            <a:endParaRPr lang="en-US" sz="2400" dirty="0"/>
          </a:p>
        </p:txBody>
      </p:sp>
      <p:sp>
        <p:nvSpPr>
          <p:cNvPr id="3" name="Title 1">
            <a:extLst>
              <a:ext uri="{FF2B5EF4-FFF2-40B4-BE49-F238E27FC236}">
                <a16:creationId xmlns:a16="http://schemas.microsoft.com/office/drawing/2014/main" id="{112FEF34-1E5B-447B-ADC5-59BD3A9E32E3}"/>
              </a:ext>
            </a:extLst>
          </p:cNvPr>
          <p:cNvSpPr txBox="1">
            <a:spLocks/>
          </p:cNvSpPr>
          <p:nvPr/>
        </p:nvSpPr>
        <p:spPr>
          <a:xfrm>
            <a:off x="1099186" y="535515"/>
            <a:ext cx="6945628" cy="590803"/>
          </a:xfrm>
          <a:prstGeom prst="rect">
            <a:avLst/>
          </a:prstGeom>
        </p:spPr>
        <p:txBody>
          <a:bodyPr/>
          <a:lstStyle>
            <a:lvl1pPr>
              <a:defRPr>
                <a:latin typeface="+mj-lt"/>
                <a:ea typeface="+mj-ea"/>
                <a:cs typeface="+mj-cs"/>
              </a:defRPr>
            </a:lvl1pPr>
          </a:lstStyle>
          <a:p>
            <a:pPr algn="ctr"/>
            <a:r>
              <a:rPr lang="en-US" sz="4800" b="1" kern="0" dirty="0">
                <a:solidFill>
                  <a:srgbClr val="003E7E"/>
                </a:solidFill>
                <a:latin typeface="Calibri" panose="020F0502020204030204" pitchFamily="34" charset="0"/>
              </a:rPr>
              <a:t>The Coroner’s Report</a:t>
            </a:r>
          </a:p>
        </p:txBody>
      </p:sp>
      <p:pic>
        <p:nvPicPr>
          <p:cNvPr id="4" name="Picture 3" descr="Logo&#10;&#10;Description automatically generated">
            <a:extLst>
              <a:ext uri="{FF2B5EF4-FFF2-40B4-BE49-F238E27FC236}">
                <a16:creationId xmlns:a16="http://schemas.microsoft.com/office/drawing/2014/main" id="{E3B09A11-3E08-B907-E39C-E95208F64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763330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7A2BA-7847-4937-8852-C736F62566E9}"/>
              </a:ext>
            </a:extLst>
          </p:cNvPr>
          <p:cNvSpPr txBox="1"/>
          <p:nvPr/>
        </p:nvSpPr>
        <p:spPr>
          <a:xfrm>
            <a:off x="542260" y="4705411"/>
            <a:ext cx="8219839" cy="2677656"/>
          </a:xfrm>
          <a:prstGeom prst="rect">
            <a:avLst/>
          </a:prstGeom>
          <a:noFill/>
        </p:spPr>
        <p:txBody>
          <a:bodyPr wrap="square" rtlCol="0">
            <a:spAutoFit/>
          </a:bodyPr>
          <a:lstStyle/>
          <a:p>
            <a:pPr fontAlgn="base"/>
            <a:r>
              <a:rPr lang="en-US" sz="2400" dirty="0"/>
              <a:t>“It wasn’t just the </a:t>
            </a:r>
            <a:r>
              <a:rPr lang="en-US" sz="2400" b="1" dirty="0">
                <a:solidFill>
                  <a:srgbClr val="FF0000"/>
                </a:solidFill>
              </a:rPr>
              <a:t>Ketamine</a:t>
            </a:r>
            <a:r>
              <a:rPr lang="en-US" sz="2400" dirty="0"/>
              <a:t>. It’s very important to understand here that he was on Buprenorphine [</a:t>
            </a:r>
            <a:r>
              <a:rPr lang="en-US" sz="2400" b="1" dirty="0">
                <a:solidFill>
                  <a:srgbClr val="FF0000"/>
                </a:solidFill>
              </a:rPr>
              <a:t>Suboxone</a:t>
            </a:r>
            <a:r>
              <a:rPr lang="en-US" sz="2400" dirty="0"/>
              <a:t>] and also on two different Benzodiazepines (</a:t>
            </a:r>
            <a:r>
              <a:rPr lang="en-US" sz="2400" b="1" dirty="0">
                <a:solidFill>
                  <a:srgbClr val="FF0000"/>
                </a:solidFill>
              </a:rPr>
              <a:t>Klonopin</a:t>
            </a:r>
            <a:r>
              <a:rPr lang="en-US" sz="2400" dirty="0"/>
              <a:t> and </a:t>
            </a:r>
            <a:r>
              <a:rPr lang="en-US" sz="2400" b="1" dirty="0">
                <a:solidFill>
                  <a:srgbClr val="FF0000"/>
                </a:solidFill>
              </a:rPr>
              <a:t>Xanax</a:t>
            </a:r>
            <a:r>
              <a:rPr lang="en-US" sz="2400" dirty="0"/>
              <a:t>), which for a recovering addict, is bizarre and ridiculous.”</a:t>
            </a:r>
          </a:p>
          <a:p>
            <a:pPr fontAlgn="base"/>
            <a:endParaRPr lang="en-US" dirty="0"/>
          </a:p>
          <a:p>
            <a:pPr fontAlgn="base"/>
            <a:endParaRPr lang="en-US" dirty="0"/>
          </a:p>
          <a:p>
            <a:pPr fontAlgn="base"/>
            <a:endParaRPr lang="en-US" dirty="0"/>
          </a:p>
          <a:p>
            <a:endParaRPr lang="en-US" dirty="0"/>
          </a:p>
        </p:txBody>
      </p:sp>
      <p:sp>
        <p:nvSpPr>
          <p:cNvPr id="4" name="Title 1">
            <a:extLst>
              <a:ext uri="{FF2B5EF4-FFF2-40B4-BE49-F238E27FC236}">
                <a16:creationId xmlns:a16="http://schemas.microsoft.com/office/drawing/2014/main" id="{1EFEE4CA-04B9-4026-A785-FC6D9483D3E8}"/>
              </a:ext>
            </a:extLst>
          </p:cNvPr>
          <p:cNvSpPr txBox="1">
            <a:spLocks/>
          </p:cNvSpPr>
          <p:nvPr/>
        </p:nvSpPr>
        <p:spPr>
          <a:xfrm>
            <a:off x="230431" y="232733"/>
            <a:ext cx="8913569" cy="590803"/>
          </a:xfrm>
          <a:prstGeom prst="rect">
            <a:avLst/>
          </a:prstGeom>
        </p:spPr>
        <p:txBody>
          <a:bodyPr/>
          <a:lstStyle>
            <a:lvl1pPr>
              <a:defRPr>
                <a:latin typeface="+mj-lt"/>
                <a:ea typeface="+mj-ea"/>
                <a:cs typeface="+mj-cs"/>
              </a:defRPr>
            </a:lvl1pPr>
          </a:lstStyle>
          <a:p>
            <a:pPr algn="ctr"/>
            <a:r>
              <a:rPr lang="en-US" sz="4800" b="1" kern="0" dirty="0">
                <a:solidFill>
                  <a:srgbClr val="003E7E"/>
                </a:solidFill>
                <a:latin typeface="Calibri" panose="020F0502020204030204" pitchFamily="34" charset="0"/>
              </a:rPr>
              <a:t>Doctor Drew </a:t>
            </a:r>
            <a:r>
              <a:rPr lang="en-US" sz="4800" b="1" kern="0" dirty="0" err="1">
                <a:solidFill>
                  <a:srgbClr val="003E7E"/>
                </a:solidFill>
                <a:latin typeface="Calibri" panose="020F0502020204030204" pitchFamily="34" charset="0"/>
              </a:rPr>
              <a:t>Penski</a:t>
            </a:r>
            <a:r>
              <a:rPr lang="en-US" sz="4800" b="1" kern="0" dirty="0">
                <a:solidFill>
                  <a:srgbClr val="003E7E"/>
                </a:solidFill>
                <a:latin typeface="Calibri" panose="020F0502020204030204" pitchFamily="34" charset="0"/>
              </a:rPr>
              <a:t> Calls BS</a:t>
            </a:r>
          </a:p>
        </p:txBody>
      </p:sp>
      <p:pic>
        <p:nvPicPr>
          <p:cNvPr id="1026" name="Picture 2" descr="Dr. Drew defends 'Celebrity Rehab' after Mindy McCready's death - Los  Angeles Times">
            <a:extLst>
              <a:ext uri="{FF2B5EF4-FFF2-40B4-BE49-F238E27FC236}">
                <a16:creationId xmlns:a16="http://schemas.microsoft.com/office/drawing/2014/main" id="{11FEDE73-C59B-45F2-BE89-E5AD6CCC4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55715"/>
            <a:ext cx="5232400" cy="3419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98182AB7-2773-61EF-598D-FE4C229E9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648384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2F33-F89D-4146-87DC-F617018635AF}"/>
              </a:ext>
            </a:extLst>
          </p:cNvPr>
          <p:cNvSpPr>
            <a:spLocks noGrp="1"/>
          </p:cNvSpPr>
          <p:nvPr>
            <p:ph type="title"/>
          </p:nvPr>
        </p:nvSpPr>
        <p:spPr>
          <a:xfrm>
            <a:off x="1412452" y="347774"/>
            <a:ext cx="6319094" cy="738664"/>
          </a:xfrm>
        </p:spPr>
        <p:txBody>
          <a:bodyPr/>
          <a:lstStyle/>
          <a:p>
            <a:pPr algn="ctr"/>
            <a:r>
              <a:rPr lang="en-US" sz="4800" dirty="0"/>
              <a:t>More From Dr. Drew</a:t>
            </a:r>
          </a:p>
        </p:txBody>
      </p:sp>
      <p:sp>
        <p:nvSpPr>
          <p:cNvPr id="3" name="Text Placeholder 2">
            <a:extLst>
              <a:ext uri="{FF2B5EF4-FFF2-40B4-BE49-F238E27FC236}">
                <a16:creationId xmlns:a16="http://schemas.microsoft.com/office/drawing/2014/main" id="{0B98389C-D0D1-490F-952C-A5D02610E89F}"/>
              </a:ext>
            </a:extLst>
          </p:cNvPr>
          <p:cNvSpPr>
            <a:spLocks noGrp="1"/>
          </p:cNvSpPr>
          <p:nvPr>
            <p:ph type="body" idx="1"/>
          </p:nvPr>
        </p:nvSpPr>
        <p:spPr>
          <a:xfrm>
            <a:off x="609690" y="1339580"/>
            <a:ext cx="8286127" cy="5170646"/>
          </a:xfrm>
        </p:spPr>
        <p:txBody>
          <a:bodyPr/>
          <a:lstStyle/>
          <a:p>
            <a:pPr fontAlgn="base"/>
            <a:r>
              <a:rPr lang="en-US" sz="2400" b="1" dirty="0" err="1">
                <a:solidFill>
                  <a:schemeClr val="tx1"/>
                </a:solidFill>
                <a:latin typeface="+mn-lt"/>
              </a:rPr>
              <a:t>Penski’s</a:t>
            </a:r>
            <a:r>
              <a:rPr lang="en-US" sz="2400" b="1" dirty="0">
                <a:solidFill>
                  <a:schemeClr val="tx1"/>
                </a:solidFill>
                <a:latin typeface="+mn-lt"/>
              </a:rPr>
              <a:t> professional opinion on the Perry tragedy:</a:t>
            </a:r>
          </a:p>
          <a:p>
            <a:pPr fontAlgn="base"/>
            <a:endParaRPr lang="en-US" sz="2400" dirty="0">
              <a:solidFill>
                <a:schemeClr val="tx1"/>
              </a:solidFill>
              <a:latin typeface="+mn-lt"/>
            </a:endParaRPr>
          </a:p>
          <a:p>
            <a:pPr fontAlgn="base"/>
            <a:r>
              <a:rPr lang="en-US" sz="2400" dirty="0">
                <a:solidFill>
                  <a:schemeClr val="tx1"/>
                </a:solidFill>
                <a:latin typeface="+mn-lt"/>
              </a:rPr>
              <a:t>It would be “out of the question” to have someone struggling with addiction on buprenorphine (Suboxone), benzodiazepines, and ketamine at the same time:</a:t>
            </a:r>
          </a:p>
          <a:p>
            <a:pPr fontAlgn="base"/>
            <a:endParaRPr lang="en-US" sz="2400" dirty="0">
              <a:solidFill>
                <a:schemeClr val="tx1"/>
              </a:solidFill>
              <a:latin typeface="+mn-lt"/>
            </a:endParaRPr>
          </a:p>
          <a:p>
            <a:pPr fontAlgn="base"/>
            <a:r>
              <a:rPr lang="en-US" sz="2400" b="1" dirty="0">
                <a:solidFill>
                  <a:schemeClr val="tx1"/>
                </a:solidFill>
                <a:latin typeface="+mn-lt"/>
              </a:rPr>
              <a:t>“It’s wild, it’s dangerous, and for somebody with addiction, you see where it goes [death]. It’s a terrible tragedy.”</a:t>
            </a:r>
            <a:r>
              <a:rPr lang="en-US" sz="2400" dirty="0">
                <a:solidFill>
                  <a:schemeClr val="tx1"/>
                </a:solidFill>
                <a:latin typeface="+mn-lt"/>
              </a:rPr>
              <a:t> </a:t>
            </a:r>
          </a:p>
          <a:p>
            <a:pPr fontAlgn="base"/>
            <a:endParaRPr lang="en-US" sz="2400" dirty="0">
              <a:solidFill>
                <a:schemeClr val="tx1"/>
              </a:solidFill>
              <a:latin typeface="+mn-lt"/>
            </a:endParaRPr>
          </a:p>
          <a:p>
            <a:pPr algn="ctr" fontAlgn="base"/>
            <a:r>
              <a:rPr lang="en-US" sz="2400" b="1" dirty="0">
                <a:solidFill>
                  <a:schemeClr val="tx1"/>
                </a:solidFill>
                <a:latin typeface="+mn-lt"/>
              </a:rPr>
              <a:t>ONLY DR. DREW REPORTED ALL OF THE ADDICITVE PRESCRIPTION DRUGS INVOLVED; THE MEDIA IGNORED IT.</a:t>
            </a:r>
          </a:p>
          <a:p>
            <a:pPr fontAlgn="base"/>
            <a:endParaRPr lang="en-US" sz="2400" b="1" dirty="0">
              <a:solidFill>
                <a:schemeClr val="tx1"/>
              </a:solidFill>
              <a:latin typeface="+mn-lt"/>
            </a:endParaRPr>
          </a:p>
          <a:p>
            <a:pPr algn="ctr" fontAlgn="base"/>
            <a:r>
              <a:rPr lang="en-US" sz="2400" b="1" i="1" u="sng" dirty="0">
                <a:solidFill>
                  <a:schemeClr val="tx1"/>
                </a:solidFill>
                <a:latin typeface="+mn-lt"/>
              </a:rPr>
              <a:t>HOW CAN THIS ALL BE HAPPENING?</a:t>
            </a:r>
          </a:p>
          <a:p>
            <a:pPr fontAlgn="base"/>
            <a:endParaRPr lang="en-US" sz="2400" b="1" dirty="0">
              <a:latin typeface="+mn-lt"/>
            </a:endParaRPr>
          </a:p>
        </p:txBody>
      </p:sp>
      <p:pic>
        <p:nvPicPr>
          <p:cNvPr id="4" name="Picture 3" descr="Logo&#10;&#10;Description automatically generated">
            <a:extLst>
              <a:ext uri="{FF2B5EF4-FFF2-40B4-BE49-F238E27FC236}">
                <a16:creationId xmlns:a16="http://schemas.microsoft.com/office/drawing/2014/main" id="{7C62714C-1B8D-E022-0931-772944B01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329233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EA7F-2CEF-54AD-BEBB-FA54FAD6430F}"/>
              </a:ext>
            </a:extLst>
          </p:cNvPr>
          <p:cNvSpPr>
            <a:spLocks noGrp="1"/>
          </p:cNvSpPr>
          <p:nvPr>
            <p:ph type="title"/>
          </p:nvPr>
        </p:nvSpPr>
        <p:spPr>
          <a:xfrm>
            <a:off x="606003" y="436638"/>
            <a:ext cx="8271297" cy="1181606"/>
          </a:xfrm>
        </p:spPr>
        <p:txBody>
          <a:bodyPr/>
          <a:lstStyle/>
          <a:p>
            <a:pPr algn="ctr"/>
            <a:r>
              <a:rPr lang="en-US" dirty="0"/>
              <a:t>A RAGING STORM OF CONROVERSY:</a:t>
            </a:r>
            <a:br>
              <a:rPr lang="en-US" dirty="0"/>
            </a:br>
            <a:r>
              <a:rPr lang="en-US" dirty="0"/>
              <a:t>HOW SHOULD ADDICTION BE TREATED?</a:t>
            </a:r>
          </a:p>
        </p:txBody>
      </p:sp>
      <p:sp>
        <p:nvSpPr>
          <p:cNvPr id="3" name="Text Placeholder 2">
            <a:extLst>
              <a:ext uri="{FF2B5EF4-FFF2-40B4-BE49-F238E27FC236}">
                <a16:creationId xmlns:a16="http://schemas.microsoft.com/office/drawing/2014/main" id="{7DAC5E56-F8CE-7B94-FB4D-07FE3123400F}"/>
              </a:ext>
            </a:extLst>
          </p:cNvPr>
          <p:cNvSpPr>
            <a:spLocks noGrp="1"/>
          </p:cNvSpPr>
          <p:nvPr>
            <p:ph type="body" idx="1"/>
          </p:nvPr>
        </p:nvSpPr>
        <p:spPr/>
        <p:txBody>
          <a:bodyPr/>
          <a:lstStyle/>
          <a:p>
            <a:endParaRPr lang="en-US" dirty="0"/>
          </a:p>
        </p:txBody>
      </p:sp>
      <p:pic>
        <p:nvPicPr>
          <p:cNvPr id="1026" name="Picture 2" descr="Raging Storm Over the Churning Sea tornado Hurricane or tropical storm wind  | Premium AI-generated image">
            <a:extLst>
              <a:ext uri="{FF2B5EF4-FFF2-40B4-BE49-F238E27FC236}">
                <a16:creationId xmlns:a16="http://schemas.microsoft.com/office/drawing/2014/main" id="{5FC13C6B-C229-A837-E2B9-9C30B63E2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03" y="1865534"/>
            <a:ext cx="6585792" cy="439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8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2" y="304800"/>
            <a:ext cx="7931255" cy="590691"/>
          </a:xfrm>
        </p:spPr>
        <p:txBody>
          <a:bodyPr>
            <a:noAutofit/>
          </a:bodyPr>
          <a:lstStyle/>
          <a:p>
            <a:pPr algn="ctr"/>
            <a:r>
              <a:rPr lang="en-US" sz="4400" dirty="0"/>
              <a:t>A Unique Perspective</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878381" y="1295400"/>
            <a:ext cx="7387236" cy="4385560"/>
          </a:xfrm>
        </p:spPr>
        <p:txBody>
          <a:bodyPr/>
          <a:lstStyle/>
          <a:p>
            <a:r>
              <a:rPr lang="en-US" sz="2400" dirty="0">
                <a:solidFill>
                  <a:schemeClr val="tx1"/>
                </a:solidFill>
                <a:latin typeface="+mn-lt"/>
              </a:rPr>
              <a:t>I was lucky to have the unique opportunity to unwind from a very busy domestic litigation solo practice in Baton Rouge, LA, and undertake an adventure of a lifetime.</a:t>
            </a:r>
          </a:p>
          <a:p>
            <a:endParaRPr lang="en-US" sz="2400" dirty="0">
              <a:solidFill>
                <a:schemeClr val="tx1"/>
              </a:solidFill>
              <a:latin typeface="+mn-lt"/>
            </a:endParaRPr>
          </a:p>
          <a:p>
            <a:r>
              <a:rPr lang="en-US" sz="2400" dirty="0">
                <a:solidFill>
                  <a:schemeClr val="tx1"/>
                </a:solidFill>
                <a:latin typeface="+mn-lt"/>
              </a:rPr>
              <a:t>In 2004, I sold my law office, house and cars and bought an ocean rated sailing catamaran.</a:t>
            </a:r>
          </a:p>
          <a:p>
            <a:endParaRPr lang="en-US" sz="2400" dirty="0">
              <a:solidFill>
                <a:schemeClr val="tx1"/>
              </a:solidFill>
              <a:latin typeface="+mn-lt"/>
            </a:endParaRPr>
          </a:p>
          <a:p>
            <a:r>
              <a:rPr lang="en-US" sz="2400" dirty="0">
                <a:solidFill>
                  <a:schemeClr val="tx1"/>
                </a:solidFill>
                <a:latin typeface="+mn-lt"/>
              </a:rPr>
              <a:t>From 2005 through 2010, lived aboard and sailed 19,000 miles; northward to Cape Cod and southward to entire eastern and western Caribbean, including Venezuela, Colombia, and Panama. </a:t>
            </a:r>
          </a:p>
          <a:p>
            <a:pPr>
              <a:lnSpc>
                <a:spcPct val="150000"/>
              </a:lnSpc>
            </a:pPr>
            <a:endParaRPr lang="en-US" dirty="0"/>
          </a:p>
        </p:txBody>
      </p:sp>
      <p:pic>
        <p:nvPicPr>
          <p:cNvPr id="5" name="Picture 4" descr="A picture containing drawing&#10;&#10;Description automatically generated">
            <a:extLst>
              <a:ext uri="{FF2B5EF4-FFF2-40B4-BE49-F238E27FC236}">
                <a16:creationId xmlns:a16="http://schemas.microsoft.com/office/drawing/2014/main" id="{B26CF9B4-B805-4464-94F0-7655F0B0F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540" y="4891087"/>
            <a:ext cx="1682263" cy="841132"/>
          </a:xfrm>
          <a:prstGeom prst="rect">
            <a:avLst/>
          </a:prstGeom>
        </p:spPr>
      </p:pic>
    </p:spTree>
    <p:extLst>
      <p:ext uri="{BB962C8B-B14F-4D97-AF65-F5344CB8AC3E}">
        <p14:creationId xmlns:p14="http://schemas.microsoft.com/office/powerpoint/2010/main" val="150552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606370" y="351519"/>
            <a:ext cx="7931255" cy="590691"/>
          </a:xfrm>
        </p:spPr>
        <p:txBody>
          <a:bodyPr>
            <a:noAutofit/>
          </a:bodyPr>
          <a:lstStyle/>
          <a:p>
            <a:pPr algn="ctr"/>
            <a:r>
              <a:rPr lang="en-US" sz="4400" dirty="0"/>
              <a:t>Mixed Emotions/Reactions</a:t>
            </a:r>
          </a:p>
        </p:txBody>
      </p:sp>
      <p:pic>
        <p:nvPicPr>
          <p:cNvPr id="6" name="Content Placeholder 3">
            <a:extLst>
              <a:ext uri="{FF2B5EF4-FFF2-40B4-BE49-F238E27FC236}">
                <a16:creationId xmlns:a16="http://schemas.microsoft.com/office/drawing/2014/main" id="{AE57B7DC-F509-4EDD-8439-FE0439037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22" y="1462970"/>
            <a:ext cx="6903865" cy="3657600"/>
          </a:xfrm>
          <a:prstGeom prst="rect">
            <a:avLst/>
          </a:prstGeom>
        </p:spPr>
      </p:pic>
      <p:sp>
        <p:nvSpPr>
          <p:cNvPr id="4" name="TextBox 3">
            <a:extLst>
              <a:ext uri="{FF2B5EF4-FFF2-40B4-BE49-F238E27FC236}">
                <a16:creationId xmlns:a16="http://schemas.microsoft.com/office/drawing/2014/main" id="{DD2AB190-AFFA-498B-BD1D-C84817F074AA}"/>
              </a:ext>
            </a:extLst>
          </p:cNvPr>
          <p:cNvSpPr txBox="1"/>
          <p:nvPr/>
        </p:nvSpPr>
        <p:spPr>
          <a:xfrm>
            <a:off x="612654" y="5306152"/>
            <a:ext cx="7772400" cy="1200329"/>
          </a:xfrm>
          <a:prstGeom prst="rect">
            <a:avLst/>
          </a:prstGeom>
          <a:noFill/>
        </p:spPr>
        <p:txBody>
          <a:bodyPr wrap="square" rtlCol="0">
            <a:spAutoFit/>
          </a:bodyPr>
          <a:lstStyle/>
          <a:p>
            <a:r>
              <a:rPr lang="en-US" sz="2400" dirty="0"/>
              <a:t>Fellow practitioners began calling me the “</a:t>
            </a:r>
            <a:r>
              <a:rPr lang="en-US" sz="2400" i="1" dirty="0"/>
              <a:t>Shawshank Man</a:t>
            </a:r>
            <a:r>
              <a:rPr lang="en-US" sz="2400" dirty="0"/>
              <a:t>” because I was “</a:t>
            </a:r>
            <a:r>
              <a:rPr lang="en-US" sz="2400" i="1" dirty="0"/>
              <a:t>escaping the practice of law</a:t>
            </a:r>
            <a:r>
              <a:rPr lang="en-US" sz="2400" dirty="0"/>
              <a:t>” (per the 1994 film </a:t>
            </a:r>
            <a:r>
              <a:rPr lang="en-US" sz="2400" i="1" dirty="0"/>
              <a:t>Shawshank Redemption </a:t>
            </a:r>
            <a:r>
              <a:rPr lang="en-US" sz="2400" dirty="0"/>
              <a:t>)</a:t>
            </a:r>
          </a:p>
        </p:txBody>
      </p:sp>
    </p:spTree>
    <p:extLst>
      <p:ext uri="{BB962C8B-B14F-4D97-AF65-F5344CB8AC3E}">
        <p14:creationId xmlns:p14="http://schemas.microsoft.com/office/powerpoint/2010/main" val="110302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230489" y="1444978"/>
          <a:ext cx="6344355" cy="394965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BAAF8D19-517E-48E3-964F-F81E23F3830F}"/>
              </a:ext>
            </a:extLst>
          </p:cNvPr>
          <p:cNvSpPr txBox="1">
            <a:spLocks/>
          </p:cNvSpPr>
          <p:nvPr/>
        </p:nvSpPr>
        <p:spPr>
          <a:xfrm>
            <a:off x="398299" y="1186372"/>
            <a:ext cx="8195734" cy="642938"/>
          </a:xfrm>
          <a:prstGeom prst="rect">
            <a:avLst/>
          </a:prstGeom>
        </p:spPr>
        <p:txBody>
          <a:bodyPr>
            <a:normAutofit fontScale="97500"/>
          </a:bodyPr>
          <a:lstStyle>
            <a:lvl1pPr>
              <a:defRPr>
                <a:latin typeface="+mj-lt"/>
                <a:ea typeface="+mj-ea"/>
                <a:cs typeface="+mj-cs"/>
              </a:defRPr>
            </a:lvl1pPr>
          </a:lstStyle>
          <a:p>
            <a:pPr algn="ctr"/>
            <a:r>
              <a:rPr lang="en-US" sz="1350" kern="0" dirty="0">
                <a:solidFill>
                  <a:sysClr val="windowText" lastClr="000000"/>
                </a:solidFill>
              </a:rPr>
              <a:t> </a:t>
            </a:r>
          </a:p>
        </p:txBody>
      </p:sp>
      <p:sp>
        <p:nvSpPr>
          <p:cNvPr id="5" name="Title 1">
            <a:extLst>
              <a:ext uri="{FF2B5EF4-FFF2-40B4-BE49-F238E27FC236}">
                <a16:creationId xmlns:a16="http://schemas.microsoft.com/office/drawing/2014/main" id="{7DE61CFF-EBCB-4720-AC2B-809D57B2A3DC}"/>
              </a:ext>
            </a:extLst>
          </p:cNvPr>
          <p:cNvSpPr txBox="1">
            <a:spLocks/>
          </p:cNvSpPr>
          <p:nvPr/>
        </p:nvSpPr>
        <p:spPr>
          <a:xfrm>
            <a:off x="474133" y="505589"/>
            <a:ext cx="8195734" cy="642938"/>
          </a:xfrm>
          <a:prstGeom prst="rect">
            <a:avLst/>
          </a:prstGeom>
        </p:spPr>
        <p:txBody>
          <a:bodyPr>
            <a:noAutofit/>
          </a:bodyPr>
          <a:lstStyle>
            <a:lvl1pPr>
              <a:defRPr>
                <a:latin typeface="+mj-lt"/>
                <a:ea typeface="+mj-ea"/>
                <a:cs typeface="+mj-cs"/>
              </a:defRPr>
            </a:lvl1pPr>
          </a:lstStyle>
          <a:p>
            <a:pPr algn="ctr"/>
            <a:r>
              <a:rPr lang="en-US" sz="4800" b="1" kern="0" dirty="0">
                <a:solidFill>
                  <a:schemeClr val="tx2"/>
                </a:solidFill>
                <a:latin typeface="Trebuchet MS" panose="020B0603020202020204" pitchFamily="34" charset="0"/>
              </a:rPr>
              <a:t>Alcohol and Depression </a:t>
            </a:r>
          </a:p>
        </p:txBody>
      </p:sp>
      <p:sp>
        <p:nvSpPr>
          <p:cNvPr id="6" name="TextBox 5">
            <a:extLst>
              <a:ext uri="{FF2B5EF4-FFF2-40B4-BE49-F238E27FC236}">
                <a16:creationId xmlns:a16="http://schemas.microsoft.com/office/drawing/2014/main" id="{A24AA715-C965-4F03-B106-51736ECDE82B}"/>
              </a:ext>
            </a:extLst>
          </p:cNvPr>
          <p:cNvSpPr txBox="1"/>
          <p:nvPr/>
        </p:nvSpPr>
        <p:spPr>
          <a:xfrm>
            <a:off x="474133" y="5418666"/>
            <a:ext cx="4572000" cy="946413"/>
          </a:xfrm>
          <a:prstGeom prst="rect">
            <a:avLst/>
          </a:prstGeom>
          <a:noFill/>
        </p:spPr>
        <p:txBody>
          <a:bodyPr wrap="square">
            <a:spAutoFit/>
          </a:bodyPr>
          <a:lstStyle/>
          <a:p>
            <a:r>
              <a:rPr lang="en-US" sz="1400" dirty="0"/>
              <a:t>2016 ABA Hazelden Study:</a:t>
            </a:r>
          </a:p>
          <a:p>
            <a:r>
              <a:rPr lang="en-US" sz="1400" i="1" dirty="0"/>
              <a:t>The Prevalence Substance Use</a:t>
            </a:r>
          </a:p>
          <a:p>
            <a:r>
              <a:rPr lang="en-US" sz="1400" i="1" dirty="0"/>
              <a:t> and Other Mental Health Issues </a:t>
            </a:r>
            <a:endParaRPr lang="en-US" sz="1400" dirty="0"/>
          </a:p>
          <a:p>
            <a:endParaRPr lang="en-US" sz="1350" i="1" dirty="0"/>
          </a:p>
        </p:txBody>
      </p:sp>
    </p:spTree>
    <p:extLst>
      <p:ext uri="{BB962C8B-B14F-4D97-AF65-F5344CB8AC3E}">
        <p14:creationId xmlns:p14="http://schemas.microsoft.com/office/powerpoint/2010/main" val="444330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Navigating Stormy Seas Image | Download at StockCake">
            <a:extLst>
              <a:ext uri="{FF2B5EF4-FFF2-40B4-BE49-F238E27FC236}">
                <a16:creationId xmlns:a16="http://schemas.microsoft.com/office/drawing/2014/main" id="{7B4B92A4-8ACC-FA87-15F4-8D1E5C827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699" y="1358900"/>
            <a:ext cx="6070600" cy="506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ECBAAA-7F3F-9B15-E960-60F34863AE7B}"/>
              </a:ext>
            </a:extLst>
          </p:cNvPr>
          <p:cNvSpPr txBox="1">
            <a:spLocks/>
          </p:cNvSpPr>
          <p:nvPr/>
        </p:nvSpPr>
        <p:spPr>
          <a:xfrm>
            <a:off x="214285" y="260522"/>
            <a:ext cx="8715428" cy="590691"/>
          </a:xfrm>
          <a:prstGeom prst="rect">
            <a:avLst/>
          </a:prstGeom>
        </p:spPr>
        <p:txBody>
          <a:bodyPr>
            <a:noAutofit/>
          </a:bodyPr>
          <a:lstStyle>
            <a:lvl1pPr>
              <a:defRPr>
                <a:latin typeface="Calibri" panose="020F0502020204030204" pitchFamily="34" charset="0"/>
                <a:ea typeface="+mj-ea"/>
                <a:cs typeface="Calibri" panose="020F0502020204030204" pitchFamily="34" charset="0"/>
              </a:defRPr>
            </a:lvl1pPr>
          </a:lstStyle>
          <a:p>
            <a:pPr algn="ctr"/>
            <a:r>
              <a:rPr lang="en-US" sz="4400" b="1" i="1" kern="0" dirty="0">
                <a:solidFill>
                  <a:schemeClr val="tx2"/>
                </a:solidFill>
              </a:rPr>
              <a:t>In The Storm: Where is True North?</a:t>
            </a:r>
          </a:p>
        </p:txBody>
      </p:sp>
    </p:spTree>
    <p:extLst>
      <p:ext uri="{BB962C8B-B14F-4D97-AF65-F5344CB8AC3E}">
        <p14:creationId xmlns:p14="http://schemas.microsoft.com/office/powerpoint/2010/main" val="588391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360336" y="146222"/>
            <a:ext cx="8423327" cy="590691"/>
          </a:xfrm>
        </p:spPr>
        <p:txBody>
          <a:bodyPr>
            <a:noAutofit/>
          </a:bodyPr>
          <a:lstStyle/>
          <a:p>
            <a:pPr algn="ctr"/>
            <a:r>
              <a:rPr lang="en-US" sz="4400" i="1" dirty="0"/>
              <a:t>Hold Your Course; Storm Will Pass!</a:t>
            </a:r>
          </a:p>
        </p:txBody>
      </p:sp>
      <p:sp>
        <p:nvSpPr>
          <p:cNvPr id="7" name="AutoShape 6">
            <a:extLst>
              <a:ext uri="{FF2B5EF4-FFF2-40B4-BE49-F238E27FC236}">
                <a16:creationId xmlns:a16="http://schemas.microsoft.com/office/drawing/2014/main" id="{40CC5D33-BF70-5DA3-7D5C-7EEF50FD6C2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person in a yellow jacket&#10;&#10;AI-generated content may be incorrect.">
            <a:extLst>
              <a:ext uri="{FF2B5EF4-FFF2-40B4-BE49-F238E27FC236}">
                <a16:creationId xmlns:a16="http://schemas.microsoft.com/office/drawing/2014/main" id="{87EE1E03-0A19-042B-A548-A30670E03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171575"/>
            <a:ext cx="6019800" cy="4514850"/>
          </a:xfrm>
          <a:prstGeom prst="rect">
            <a:avLst/>
          </a:prstGeom>
        </p:spPr>
      </p:pic>
    </p:spTree>
    <p:extLst>
      <p:ext uri="{BB962C8B-B14F-4D97-AF65-F5344CB8AC3E}">
        <p14:creationId xmlns:p14="http://schemas.microsoft.com/office/powerpoint/2010/main" val="3595917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99986" y="240060"/>
            <a:ext cx="8944028" cy="590691"/>
          </a:xfrm>
        </p:spPr>
        <p:txBody>
          <a:bodyPr>
            <a:noAutofit/>
          </a:bodyPr>
          <a:lstStyle/>
          <a:p>
            <a:pPr algn="ctr"/>
            <a:br>
              <a:rPr lang="en-US" sz="4400" dirty="0"/>
            </a:br>
            <a:r>
              <a:rPr lang="en-US" sz="4400" i="1" u="sng" dirty="0"/>
              <a:t>And Now </a:t>
            </a:r>
            <a:r>
              <a:rPr lang="en-US" sz="4400" i="1" dirty="0"/>
              <a:t>. . .</a:t>
            </a:r>
            <a:r>
              <a:rPr lang="en-US" sz="1100" i="1" dirty="0"/>
              <a:t> </a:t>
            </a:r>
            <a:br>
              <a:rPr lang="en-US" sz="1100" i="1" dirty="0"/>
            </a:br>
            <a:r>
              <a:rPr lang="en-US" sz="4400" dirty="0"/>
              <a:t> </a:t>
            </a:r>
            <a:br>
              <a:rPr lang="en-US" sz="4400" dirty="0"/>
            </a:br>
            <a:r>
              <a:rPr lang="en-US" sz="4400" dirty="0"/>
              <a:t>Back to “</a:t>
            </a:r>
            <a:r>
              <a:rPr lang="en-US" sz="4400" i="1" dirty="0"/>
              <a:t>True North</a:t>
            </a:r>
            <a:r>
              <a:rPr lang="en-US" sz="4400" dirty="0"/>
              <a:t>” in </a:t>
            </a:r>
            <a:br>
              <a:rPr lang="en-US" sz="4400" dirty="0"/>
            </a:br>
            <a:r>
              <a:rPr lang="en-US" sz="4400" dirty="0"/>
              <a:t>Addiction Treatment</a:t>
            </a:r>
            <a:br>
              <a:rPr lang="en-US" sz="4400" dirty="0"/>
            </a:br>
            <a:r>
              <a:rPr lang="en-US" sz="4400" dirty="0"/>
              <a:t> </a:t>
            </a:r>
            <a:br>
              <a:rPr lang="en-US" sz="4400" dirty="0"/>
            </a:br>
            <a:r>
              <a:rPr lang="en-US" sz="4400" dirty="0"/>
              <a:t>Best Clinical Practices </a:t>
            </a:r>
            <a:br>
              <a:rPr lang="en-US" sz="4400" dirty="0"/>
            </a:br>
            <a:r>
              <a:rPr lang="en-US" sz="4400" dirty="0"/>
              <a:t>ASAM SSO Support</a:t>
            </a:r>
          </a:p>
        </p:txBody>
      </p:sp>
      <p:pic>
        <p:nvPicPr>
          <p:cNvPr id="4" name="Picture 3" descr="Logo&#10;&#10;Description automatically generated">
            <a:extLst>
              <a:ext uri="{FF2B5EF4-FFF2-40B4-BE49-F238E27FC236}">
                <a16:creationId xmlns:a16="http://schemas.microsoft.com/office/drawing/2014/main" id="{56AB4A03-5AF5-C591-7827-3884CB4C5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2232809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0510-1B55-874E-F01A-D47FA0F7C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EE6A8-8C64-16C0-3B9B-F847EF843E33}"/>
              </a:ext>
            </a:extLst>
          </p:cNvPr>
          <p:cNvSpPr>
            <a:spLocks noGrp="1"/>
          </p:cNvSpPr>
          <p:nvPr>
            <p:ph type="title"/>
          </p:nvPr>
        </p:nvSpPr>
        <p:spPr>
          <a:xfrm>
            <a:off x="1193006" y="64208"/>
            <a:ext cx="6757988" cy="3914148"/>
          </a:xfrm>
        </p:spPr>
        <p:txBody>
          <a:bodyPr/>
          <a:lstStyle/>
          <a:p>
            <a:r>
              <a:rPr lang="en-US" dirty="0"/>
              <a:t>Why Five Years of Monitoring </a:t>
            </a:r>
            <a:br>
              <a:rPr lang="en-US" dirty="0"/>
            </a:br>
            <a:br>
              <a:rPr lang="en-US" dirty="0"/>
            </a:br>
            <a:br>
              <a:rPr lang="en-US" dirty="0"/>
            </a:br>
            <a:br>
              <a:rPr lang="en-US" dirty="0"/>
            </a:br>
            <a:br>
              <a:rPr lang="en-US" dirty="0"/>
            </a:br>
            <a:br>
              <a:rPr lang="en-US" dirty="0"/>
            </a:br>
            <a:endParaRPr lang="en-US" sz="2400" dirty="0">
              <a:solidFill>
                <a:schemeClr val="tx1"/>
              </a:solidFill>
            </a:endParaRPr>
          </a:p>
        </p:txBody>
      </p:sp>
      <p:sp>
        <p:nvSpPr>
          <p:cNvPr id="5" name="TextBox 4">
            <a:extLst>
              <a:ext uri="{FF2B5EF4-FFF2-40B4-BE49-F238E27FC236}">
                <a16:creationId xmlns:a16="http://schemas.microsoft.com/office/drawing/2014/main" id="{A37907BA-0ED7-C85F-B9C0-B661DC0D2BE5}"/>
              </a:ext>
            </a:extLst>
          </p:cNvPr>
          <p:cNvSpPr txBox="1"/>
          <p:nvPr/>
        </p:nvSpPr>
        <p:spPr>
          <a:xfrm>
            <a:off x="558800" y="853765"/>
            <a:ext cx="7985125" cy="5632311"/>
          </a:xfrm>
          <a:prstGeom prst="rect">
            <a:avLst/>
          </a:prstGeom>
          <a:noFill/>
        </p:spPr>
        <p:txBody>
          <a:bodyPr wrap="square" rtlCol="0">
            <a:spAutoFit/>
          </a:bodyPr>
          <a:lstStyle/>
          <a:p>
            <a:r>
              <a:rPr lang="en-US" sz="2400" b="1" u="sng" dirty="0"/>
              <a:t>2003 Study:</a:t>
            </a:r>
            <a:r>
              <a:rPr lang="en-US" sz="2400" b="1" dirty="0"/>
              <a:t> </a:t>
            </a:r>
            <a:r>
              <a:rPr lang="en-US" sz="2400" b="1" i="1" dirty="0"/>
              <a:t>“A 60-year Follow-up of Alcoholic Men”</a:t>
            </a:r>
          </a:p>
          <a:p>
            <a:endParaRPr lang="en-US" sz="2400" dirty="0"/>
          </a:p>
          <a:p>
            <a:r>
              <a:rPr lang="en-US" sz="2400" dirty="0"/>
              <a:t>This Harvard medical study focuses on recovery rates from alcoholism in the general population over the course of a 60-year period of time:</a:t>
            </a:r>
          </a:p>
          <a:p>
            <a:pPr marL="342900" indent="-342900">
              <a:buFont typeface="Arial" panose="020B0604020202020204" pitchFamily="34" charset="0"/>
              <a:buChar char="•"/>
            </a:pPr>
            <a:r>
              <a:rPr lang="en-US" sz="2400" dirty="0"/>
              <a:t>alcoholism is, just like cancer, a chronic disease</a:t>
            </a:r>
          </a:p>
          <a:p>
            <a:pPr marL="342900" indent="-342900">
              <a:buFont typeface="Arial" panose="020B0604020202020204" pitchFamily="34" charset="0"/>
              <a:buChar char="•"/>
            </a:pPr>
            <a:r>
              <a:rPr lang="en-US" sz="2400" dirty="0"/>
              <a:t>cannot really be considered in complete, full remission until there has been no relapse for a period of five (5) years:</a:t>
            </a:r>
          </a:p>
          <a:p>
            <a:endParaRPr lang="en-US" sz="2400" dirty="0"/>
          </a:p>
          <a:p>
            <a:pPr algn="ctr"/>
            <a:r>
              <a:rPr lang="en-US" sz="2500" b="1" i="1" dirty="0"/>
              <a:t>“In short, analogous to cancer patients, a follow-up of 5 years rather than of 1 or 2 years would appear necessary to determine stable recovery.”</a:t>
            </a:r>
            <a:endParaRPr lang="en-US" sz="2500" b="1" dirty="0"/>
          </a:p>
          <a:p>
            <a:pPr>
              <a:lnSpc>
                <a:spcPct val="150000"/>
              </a:lnSpc>
            </a:pPr>
            <a:endParaRPr lang="en-US" sz="2400" b="1" dirty="0"/>
          </a:p>
          <a:p>
            <a:r>
              <a:rPr lang="en-US" dirty="0"/>
              <a:t>Vaillant, G. E. (2003). </a:t>
            </a:r>
            <a:r>
              <a:rPr lang="en-US" i="1" dirty="0"/>
              <a:t>A 60-year follow-up of alcoholic men.</a:t>
            </a:r>
            <a:r>
              <a:rPr lang="en-US" dirty="0"/>
              <a:t> </a:t>
            </a:r>
          </a:p>
          <a:p>
            <a:r>
              <a:rPr lang="en-US" dirty="0"/>
              <a:t>Addiction, 98(8), 1043–1051</a:t>
            </a:r>
            <a:endParaRPr lang="en-US" sz="2400" b="1" dirty="0"/>
          </a:p>
        </p:txBody>
      </p:sp>
    </p:spTree>
    <p:extLst>
      <p:ext uri="{BB962C8B-B14F-4D97-AF65-F5344CB8AC3E}">
        <p14:creationId xmlns:p14="http://schemas.microsoft.com/office/powerpoint/2010/main" val="2047574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B3C6-CB9C-56C7-B769-642E6AE17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7426D-4969-EA4F-5262-786FF743F45C}"/>
              </a:ext>
            </a:extLst>
          </p:cNvPr>
          <p:cNvSpPr>
            <a:spLocks noGrp="1"/>
          </p:cNvSpPr>
          <p:nvPr>
            <p:ph type="title"/>
          </p:nvPr>
        </p:nvSpPr>
        <p:spPr>
          <a:xfrm>
            <a:off x="1771251" y="401467"/>
            <a:ext cx="5601495" cy="590803"/>
          </a:xfrm>
        </p:spPr>
        <p:txBody>
          <a:bodyPr/>
          <a:lstStyle/>
          <a:p>
            <a:r>
              <a:rPr lang="en-US" dirty="0"/>
              <a:t>TEN YEARS OUT: </a:t>
            </a:r>
            <a:r>
              <a:rPr lang="en-US" i="1" dirty="0"/>
              <a:t>Physicians</a:t>
            </a:r>
            <a:endParaRPr lang="en-US" sz="2400" i="1" dirty="0">
              <a:solidFill>
                <a:schemeClr val="tx1"/>
              </a:solidFill>
            </a:endParaRPr>
          </a:p>
        </p:txBody>
      </p:sp>
      <p:sp>
        <p:nvSpPr>
          <p:cNvPr id="5" name="TextBox 4">
            <a:extLst>
              <a:ext uri="{FF2B5EF4-FFF2-40B4-BE49-F238E27FC236}">
                <a16:creationId xmlns:a16="http://schemas.microsoft.com/office/drawing/2014/main" id="{AAE21B02-37E5-8BE3-3847-F4DC625890FA}"/>
              </a:ext>
            </a:extLst>
          </p:cNvPr>
          <p:cNvSpPr txBox="1"/>
          <p:nvPr/>
        </p:nvSpPr>
        <p:spPr>
          <a:xfrm>
            <a:off x="600074" y="1259175"/>
            <a:ext cx="7943850" cy="4339650"/>
          </a:xfrm>
          <a:prstGeom prst="rect">
            <a:avLst/>
          </a:prstGeom>
          <a:noFill/>
        </p:spPr>
        <p:txBody>
          <a:bodyPr wrap="square" rtlCol="0">
            <a:spAutoFit/>
          </a:bodyPr>
          <a:lstStyle/>
          <a:p>
            <a:r>
              <a:rPr lang="en-US" sz="2800" dirty="0"/>
              <a:t>Outcomes are excellent even </a:t>
            </a:r>
            <a:r>
              <a:rPr lang="en-US" sz="2800" i="1" u="sng" dirty="0"/>
              <a:t>five (5) years after</a:t>
            </a:r>
            <a:r>
              <a:rPr lang="en-US" sz="2800" dirty="0"/>
              <a:t> monitoring concluded, per self-report:</a:t>
            </a:r>
          </a:p>
          <a:p>
            <a:endParaRPr lang="en-US" sz="2800" i="1" dirty="0"/>
          </a:p>
          <a:p>
            <a:pPr marL="285750" indent="-285750">
              <a:buFont typeface="Arial" panose="020B0604020202020204" pitchFamily="34" charset="0"/>
              <a:buChar char="•"/>
            </a:pPr>
            <a:r>
              <a:rPr lang="en-US" sz="2800" dirty="0"/>
              <a:t>97% still in recovery</a:t>
            </a:r>
          </a:p>
          <a:p>
            <a:pPr marL="285750" indent="-285750">
              <a:buFont typeface="Arial" panose="020B0604020202020204" pitchFamily="34" charset="0"/>
              <a:buChar char="•"/>
            </a:pPr>
            <a:r>
              <a:rPr lang="en-US" sz="2800" dirty="0"/>
              <a:t>79% with no use of alcohol after monitoring </a:t>
            </a:r>
          </a:p>
          <a:p>
            <a:pPr marL="285750" indent="-285750">
              <a:buFont typeface="Arial" panose="020B0604020202020204" pitchFamily="34" charset="0"/>
              <a:buChar char="•"/>
            </a:pPr>
            <a:r>
              <a:rPr lang="en-US" sz="2800" dirty="0"/>
              <a:t>88% have continued 12‐step meetings</a:t>
            </a:r>
          </a:p>
          <a:p>
            <a:pPr marL="285750" indent="-285750">
              <a:buFont typeface="Arial" panose="020B0604020202020204" pitchFamily="34" charset="0"/>
              <a:buChar char="•"/>
            </a:pPr>
            <a:r>
              <a:rPr lang="en-US" sz="2800" b="1" dirty="0"/>
              <a:t>85% say cost of LOC/Monitoring money well spent</a:t>
            </a:r>
            <a:endParaRPr lang="en-US" sz="2800" dirty="0"/>
          </a:p>
          <a:p>
            <a:pPr marL="285750" indent="-285750">
              <a:buFont typeface="Arial" panose="020B0604020202020204" pitchFamily="34" charset="0"/>
              <a:buChar char="•"/>
            </a:pPr>
            <a:r>
              <a:rPr lang="en-US" sz="2800" b="1" dirty="0"/>
              <a:t>76% say they would not have been successful without ASAM SSO LOC treatment and monitoring</a:t>
            </a:r>
            <a:endParaRPr lang="en-US" sz="2800" dirty="0"/>
          </a:p>
          <a:p>
            <a:endParaRPr lang="en-US" sz="2400" b="1" dirty="0"/>
          </a:p>
        </p:txBody>
      </p:sp>
      <p:sp>
        <p:nvSpPr>
          <p:cNvPr id="3" name="TextBox 2">
            <a:extLst>
              <a:ext uri="{FF2B5EF4-FFF2-40B4-BE49-F238E27FC236}">
                <a16:creationId xmlns:a16="http://schemas.microsoft.com/office/drawing/2014/main" id="{9C5B3606-976F-2ACC-BD8D-5E10BAA37A4B}"/>
              </a:ext>
            </a:extLst>
          </p:cNvPr>
          <p:cNvSpPr txBox="1"/>
          <p:nvPr/>
        </p:nvSpPr>
        <p:spPr>
          <a:xfrm>
            <a:off x="324431" y="5734002"/>
            <a:ext cx="7943850" cy="646331"/>
          </a:xfrm>
          <a:prstGeom prst="rect">
            <a:avLst/>
          </a:prstGeom>
          <a:noFill/>
        </p:spPr>
        <p:txBody>
          <a:bodyPr wrap="square" rtlCol="0">
            <a:spAutoFit/>
          </a:bodyPr>
          <a:lstStyle/>
          <a:p>
            <a:r>
              <a:rPr lang="en-US" sz="1200" dirty="0"/>
              <a:t>Merlo LJ, Campbell MD, Shea C, White W, Skipper GE, Sutton JA, DuPont RL. </a:t>
            </a:r>
            <a:r>
              <a:rPr lang="en-US" sz="1200" i="1" dirty="0"/>
              <a:t>Essential Components of Physician Health Program Monitoring for Substance Use Disorder: A Survey of Participants 5 Years Post Successful Program Completion.</a:t>
            </a:r>
            <a:r>
              <a:rPr lang="en-US" sz="1200" dirty="0"/>
              <a:t> Am J Addict. 2022 Mar;31(2):115-122. doi: 10.1111/ajad.13257. Epub 2022 Jan 17. PMID</a:t>
            </a:r>
          </a:p>
        </p:txBody>
      </p:sp>
    </p:spTree>
    <p:extLst>
      <p:ext uri="{BB962C8B-B14F-4D97-AF65-F5344CB8AC3E}">
        <p14:creationId xmlns:p14="http://schemas.microsoft.com/office/powerpoint/2010/main" val="1023811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A5BB0-35A4-5600-204F-5E68FF3E8374}"/>
              </a:ext>
            </a:extLst>
          </p:cNvPr>
          <p:cNvSpPr txBox="1"/>
          <p:nvPr/>
        </p:nvSpPr>
        <p:spPr>
          <a:xfrm>
            <a:off x="711200" y="697986"/>
            <a:ext cx="7899400" cy="5538055"/>
          </a:xfrm>
          <a:prstGeom prst="rect">
            <a:avLst/>
          </a:prstGeom>
          <a:noFill/>
        </p:spPr>
        <p:txBody>
          <a:bodyPr wrap="square">
            <a:spAutoFit/>
          </a:bodyPr>
          <a:lstStyle/>
          <a:p>
            <a:pPr algn="l">
              <a:lnSpc>
                <a:spcPts val="2400"/>
              </a:lnSpc>
              <a:spcBef>
                <a:spcPts val="750"/>
              </a:spcBef>
              <a:spcAft>
                <a:spcPts val="750"/>
              </a:spcAft>
              <a:buNone/>
            </a:pPr>
            <a:r>
              <a:rPr lang="en-US" sz="2800" b="1" i="0" dirty="0">
                <a:effectLst/>
                <a:latin typeface="+mj-lt"/>
              </a:rPr>
              <a:t>New TBA Journal Article by TLAP: </a:t>
            </a:r>
          </a:p>
          <a:p>
            <a:pPr algn="l">
              <a:lnSpc>
                <a:spcPts val="2400"/>
              </a:lnSpc>
              <a:spcBef>
                <a:spcPts val="750"/>
              </a:spcBef>
              <a:spcAft>
                <a:spcPts val="750"/>
              </a:spcAft>
              <a:buNone/>
            </a:pPr>
            <a:r>
              <a:rPr lang="en-US" sz="2400" b="1" i="0" dirty="0">
                <a:solidFill>
                  <a:srgbClr val="CB462A"/>
                </a:solidFill>
                <a:effectLst/>
                <a:latin typeface="p22-underground"/>
              </a:rPr>
              <a:t>TLAP and the Miracle of Recovery</a:t>
            </a:r>
          </a:p>
          <a:p>
            <a:pPr algn="l">
              <a:buNone/>
            </a:pPr>
            <a:r>
              <a:rPr lang="en-US" sz="2400" b="0" i="0" dirty="0">
                <a:solidFill>
                  <a:srgbClr val="4F4E4E"/>
                </a:solidFill>
                <a:effectLst/>
                <a:latin typeface="p22-underground"/>
              </a:rPr>
              <a:t>J. E. "Buddy" Stockwell on Nov 3, 2025</a:t>
            </a:r>
          </a:p>
          <a:p>
            <a:pPr>
              <a:buNone/>
            </a:pPr>
            <a:br>
              <a:rPr lang="en-US" sz="2400" dirty="0"/>
            </a:br>
            <a:r>
              <a:rPr lang="en-US" sz="2400" b="1" i="0" dirty="0">
                <a:solidFill>
                  <a:srgbClr val="4F4E4E"/>
                </a:solidFill>
                <a:effectLst/>
                <a:latin typeface="p22-underground"/>
              </a:rPr>
              <a:t>Journal Issue Date:</a:t>
            </a:r>
            <a:r>
              <a:rPr lang="en-US" sz="2400" b="0" i="0" dirty="0">
                <a:solidFill>
                  <a:srgbClr val="4F4E4E"/>
                </a:solidFill>
                <a:effectLst/>
                <a:latin typeface="p22-underground"/>
              </a:rPr>
              <a:t> November/December 2025</a:t>
            </a:r>
          </a:p>
          <a:p>
            <a:pPr algn="l">
              <a:lnSpc>
                <a:spcPts val="2100"/>
              </a:lnSpc>
              <a:spcAft>
                <a:spcPts val="1500"/>
              </a:spcAft>
              <a:buNone/>
            </a:pPr>
            <a:r>
              <a:rPr lang="en-US" sz="2400" b="1" i="0" dirty="0">
                <a:solidFill>
                  <a:srgbClr val="4F4E4E"/>
                </a:solidFill>
                <a:effectLst/>
                <a:latin typeface="p22-underground"/>
              </a:rPr>
              <a:t>Journal Name:</a:t>
            </a:r>
            <a:r>
              <a:rPr lang="en-US" sz="2400" b="0" i="0" dirty="0">
                <a:solidFill>
                  <a:srgbClr val="4F4E4E"/>
                </a:solidFill>
                <a:effectLst/>
                <a:latin typeface="p22-underground"/>
              </a:rPr>
              <a:t> Vol. 61, No. 6</a:t>
            </a:r>
          </a:p>
          <a:p>
            <a:pPr algn="l">
              <a:lnSpc>
                <a:spcPts val="2100"/>
              </a:lnSpc>
              <a:spcAft>
                <a:spcPts val="1500"/>
              </a:spcAft>
              <a:buNone/>
            </a:pPr>
            <a:r>
              <a:rPr lang="en-US" sz="2400" b="0" i="0" dirty="0">
                <a:solidFill>
                  <a:srgbClr val="4F4E4E"/>
                </a:solidFill>
                <a:effectLst/>
                <a:latin typeface="p22-underground"/>
              </a:rPr>
              <a:t>On Aug. 31, I received a wonderful text message from a lawyer we’ll call “Robin”</a:t>
            </a:r>
            <a:r>
              <a:rPr lang="en-US" sz="2400" b="0" i="0" baseline="30000" dirty="0">
                <a:solidFill>
                  <a:srgbClr val="4F4E4E"/>
                </a:solidFill>
                <a:effectLst/>
                <a:latin typeface="p22-underground"/>
              </a:rPr>
              <a:t>1</a:t>
            </a:r>
            <a:r>
              <a:rPr lang="en-US" sz="2400" b="0" i="0" dirty="0">
                <a:solidFill>
                  <a:srgbClr val="4F4E4E"/>
                </a:solidFill>
                <a:effectLst/>
                <a:latin typeface="p22-underground"/>
              </a:rPr>
              <a:t>:</a:t>
            </a:r>
          </a:p>
          <a:p>
            <a:pPr algn="l">
              <a:lnSpc>
                <a:spcPts val="2550"/>
              </a:lnSpc>
              <a:spcAft>
                <a:spcPts val="1500"/>
              </a:spcAft>
              <a:buNone/>
            </a:pPr>
            <a:r>
              <a:rPr lang="en-US" sz="2400" b="0" i="1" dirty="0">
                <a:solidFill>
                  <a:srgbClr val="4F4E4E"/>
                </a:solidFill>
                <a:effectLst/>
                <a:latin typeface="p22-underground"/>
              </a:rPr>
              <a:t>“5 years sober today. You were my first angels in recovery. Don’t you ever forget it. You saved my life.”</a:t>
            </a:r>
          </a:p>
          <a:p>
            <a:pPr algn="l">
              <a:lnSpc>
                <a:spcPts val="2550"/>
              </a:lnSpc>
              <a:spcAft>
                <a:spcPts val="1500"/>
              </a:spcAft>
              <a:buNone/>
            </a:pPr>
            <a:endParaRPr lang="en-US" sz="2400" i="1" dirty="0">
              <a:solidFill>
                <a:srgbClr val="4F4E4E"/>
              </a:solidFill>
              <a:latin typeface="p22-underground"/>
            </a:endParaRPr>
          </a:p>
          <a:p>
            <a:pPr algn="l">
              <a:lnSpc>
                <a:spcPts val="2550"/>
              </a:lnSpc>
              <a:spcAft>
                <a:spcPts val="1500"/>
              </a:spcAft>
              <a:buNone/>
            </a:pPr>
            <a:r>
              <a:rPr lang="en-US" sz="2400" dirty="0">
                <a:solidFill>
                  <a:srgbClr val="4F4E4E"/>
                </a:solidFill>
              </a:rPr>
              <a:t>(Chronicles TLAP’s support of a Journey into solid Recovery) </a:t>
            </a:r>
            <a:endParaRPr lang="en-US" sz="2400" b="0" dirty="0">
              <a:solidFill>
                <a:srgbClr val="4F4E4E"/>
              </a:solidFill>
              <a:effectLst/>
            </a:endParaRPr>
          </a:p>
          <a:p>
            <a:pPr algn="l">
              <a:lnSpc>
                <a:spcPts val="2550"/>
              </a:lnSpc>
              <a:spcAft>
                <a:spcPts val="1500"/>
              </a:spcAft>
              <a:buNone/>
            </a:pPr>
            <a:endParaRPr lang="en-US" b="0" i="0" dirty="0">
              <a:solidFill>
                <a:srgbClr val="4F4E4E"/>
              </a:solidFill>
              <a:effectLst/>
              <a:latin typeface="p22-underground"/>
            </a:endParaRPr>
          </a:p>
        </p:txBody>
      </p:sp>
    </p:spTree>
    <p:extLst>
      <p:ext uri="{BB962C8B-B14F-4D97-AF65-F5344CB8AC3E}">
        <p14:creationId xmlns:p14="http://schemas.microsoft.com/office/powerpoint/2010/main" val="433874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4BD6D-67B0-495E-16C4-D9AFBB4E7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6C0B2-25F1-132A-321A-B5234B7BBA62}"/>
              </a:ext>
            </a:extLst>
          </p:cNvPr>
          <p:cNvSpPr>
            <a:spLocks noGrp="1"/>
          </p:cNvSpPr>
          <p:nvPr>
            <p:ph type="title"/>
          </p:nvPr>
        </p:nvSpPr>
        <p:spPr>
          <a:xfrm>
            <a:off x="2399902" y="0"/>
            <a:ext cx="4344194" cy="596192"/>
          </a:xfrm>
        </p:spPr>
        <p:txBody>
          <a:bodyPr/>
          <a:lstStyle/>
          <a:p>
            <a:r>
              <a:rPr lang="en-US" dirty="0"/>
              <a:t>A Level Playing Field </a:t>
            </a:r>
            <a:br>
              <a:rPr lang="en-US" dirty="0"/>
            </a:br>
            <a:br>
              <a:rPr lang="en-US" dirty="0"/>
            </a:br>
            <a:br>
              <a:rPr lang="en-US" dirty="0"/>
            </a:br>
            <a:br>
              <a:rPr lang="en-US" dirty="0"/>
            </a:br>
            <a:br>
              <a:rPr lang="en-US" dirty="0"/>
            </a:br>
            <a:br>
              <a:rPr lang="en-US" dirty="0"/>
            </a:br>
            <a:endParaRPr lang="en-US" sz="2400" dirty="0">
              <a:solidFill>
                <a:schemeClr val="tx1"/>
              </a:solidFill>
            </a:endParaRPr>
          </a:p>
        </p:txBody>
      </p:sp>
      <p:sp>
        <p:nvSpPr>
          <p:cNvPr id="5" name="TextBox 4">
            <a:extLst>
              <a:ext uri="{FF2B5EF4-FFF2-40B4-BE49-F238E27FC236}">
                <a16:creationId xmlns:a16="http://schemas.microsoft.com/office/drawing/2014/main" id="{A4D9AA85-8387-BC2C-48FB-F493AEEA259B}"/>
              </a:ext>
            </a:extLst>
          </p:cNvPr>
          <p:cNvSpPr txBox="1"/>
          <p:nvPr/>
        </p:nvSpPr>
        <p:spPr>
          <a:xfrm>
            <a:off x="300036" y="684384"/>
            <a:ext cx="8543925" cy="5416868"/>
          </a:xfrm>
          <a:prstGeom prst="rect">
            <a:avLst/>
          </a:prstGeom>
          <a:noFill/>
        </p:spPr>
        <p:txBody>
          <a:bodyPr wrap="square" rtlCol="0">
            <a:spAutoFit/>
          </a:bodyPr>
          <a:lstStyle/>
          <a:p>
            <a:r>
              <a:rPr lang="en-US" sz="2400" b="1" u="sng" dirty="0"/>
              <a:t>2016:</a:t>
            </a:r>
            <a:r>
              <a:rPr lang="en-US" sz="2400" b="1" dirty="0"/>
              <a:t> </a:t>
            </a:r>
            <a:r>
              <a:rPr lang="en-US" sz="2400" b="1" i="1" dirty="0"/>
              <a:t>“Risk of Relapse Declines Significantly After 5 Years of Abstinence from Alcohol” </a:t>
            </a:r>
          </a:p>
          <a:p>
            <a:endParaRPr lang="en-US" sz="800" b="1" i="1" dirty="0"/>
          </a:p>
          <a:p>
            <a:pPr marL="342900" indent="-342900">
              <a:buFont typeface="Arial" panose="020B0604020202020204" pitchFamily="34" charset="0"/>
              <a:buChar char="•"/>
            </a:pPr>
            <a:r>
              <a:rPr lang="en-US" sz="2400" dirty="0"/>
              <a:t>Focused on managing SUDs in the general population</a:t>
            </a:r>
          </a:p>
          <a:p>
            <a:pPr marL="342900" indent="-342900">
              <a:buFont typeface="Arial" panose="020B0604020202020204" pitchFamily="34" charset="0"/>
              <a:buChar char="•"/>
            </a:pPr>
            <a:r>
              <a:rPr lang="en-US" sz="2400" dirty="0"/>
              <a:t>Five (5) years of continuous sobriety </a:t>
            </a:r>
          </a:p>
          <a:p>
            <a:pPr marL="342900" indent="-342900">
              <a:buFont typeface="Arial" panose="020B0604020202020204" pitchFamily="34" charset="0"/>
              <a:buChar char="•"/>
            </a:pPr>
            <a:r>
              <a:rPr lang="en-US" sz="2400" dirty="0"/>
              <a:t>Deemed to finally be stable in remission</a:t>
            </a:r>
          </a:p>
          <a:p>
            <a:pPr marL="342900" indent="-342900">
              <a:buFont typeface="Arial" panose="020B0604020202020204" pitchFamily="34" charset="0"/>
              <a:buChar char="•"/>
            </a:pPr>
            <a:r>
              <a:rPr lang="en-US" sz="2400" b="1" dirty="0"/>
              <a:t>Reduces risk of relapse to same level as general population</a:t>
            </a:r>
            <a:endParaRPr lang="en-US" sz="2400" dirty="0"/>
          </a:p>
          <a:p>
            <a:endParaRPr lang="en-US" sz="800" dirty="0"/>
          </a:p>
          <a:p>
            <a:r>
              <a:rPr lang="en-US" sz="2400" i="1" dirty="0"/>
              <a:t>“Various additional studies have provided further evidence that after 5 years of abstinence, only about 15% of individuals with a historical diagnosis of alcohol use disorder (AUD) will relapse.”</a:t>
            </a:r>
            <a:endParaRPr lang="en-US" sz="2400" dirty="0"/>
          </a:p>
          <a:p>
            <a:endParaRPr lang="en-US" sz="2400" dirty="0"/>
          </a:p>
          <a:p>
            <a:r>
              <a:rPr lang="en-US" sz="2400" b="1" dirty="0"/>
              <a:t>Strikingly important in the context of lawyers, doctor, pilots, etc.</a:t>
            </a:r>
          </a:p>
          <a:p>
            <a:endParaRPr lang="en-US" sz="2400" dirty="0"/>
          </a:p>
          <a:p>
            <a:r>
              <a:rPr lang="en-US" i="1" dirty="0" err="1"/>
              <a:t>Neuraptitude</a:t>
            </a:r>
            <a:r>
              <a:rPr lang="en-US" i="1" dirty="0"/>
              <a:t> – NCPHP.</a:t>
            </a:r>
            <a:r>
              <a:rPr lang="en-US" dirty="0"/>
              <a:t> (n.d.). Retrieved February 2, 2023, </a:t>
            </a:r>
            <a:r>
              <a:rPr lang="en-US" dirty="0">
                <a:hlinkClick r:id="rId2"/>
              </a:rPr>
              <a:t>https://www.ncphp.org/wp-content/uploads/2017/06/Relpase-declines-after-5-years.pdf</a:t>
            </a:r>
            <a:r>
              <a:rPr lang="en-US" sz="2400" dirty="0"/>
              <a:t> </a:t>
            </a:r>
            <a:endParaRPr lang="en-US" sz="2400" b="1" dirty="0"/>
          </a:p>
        </p:txBody>
      </p:sp>
    </p:spTree>
    <p:extLst>
      <p:ext uri="{BB962C8B-B14F-4D97-AF65-F5344CB8AC3E}">
        <p14:creationId xmlns:p14="http://schemas.microsoft.com/office/powerpoint/2010/main" val="2171862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B8D0F-B7DA-4B3D-92EC-3F707A470384}"/>
              </a:ext>
            </a:extLst>
          </p:cNvPr>
          <p:cNvSpPr/>
          <p:nvPr/>
        </p:nvSpPr>
        <p:spPr>
          <a:xfrm>
            <a:off x="408652" y="669498"/>
            <a:ext cx="8582948" cy="59554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73E87"/>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There </a:t>
            </a:r>
            <a:r>
              <a:rPr lang="en-US" sz="3200" dirty="0">
                <a:latin typeface="Calibri" panose="020F0502020204030204" pitchFamily="34" charset="0"/>
                <a:ea typeface="Calibri" panose="020F0502020204030204" pitchFamily="34" charset="0"/>
                <a:cs typeface="Calibri" panose="020F0502020204030204" pitchFamily="34" charset="0"/>
              </a:rPr>
              <a:t>is no constitutional right to practice law or medicine (or even drive a car, etc.), it is a </a:t>
            </a:r>
            <a:r>
              <a:rPr lang="en-US" sz="3200" b="1" i="1" u="sng" dirty="0">
                <a:latin typeface="Calibri" panose="020F0502020204030204" pitchFamily="34" charset="0"/>
                <a:ea typeface="Calibri" panose="020F0502020204030204" pitchFamily="34" charset="0"/>
                <a:cs typeface="Calibri" panose="020F0502020204030204" pitchFamily="34" charset="0"/>
              </a:rPr>
              <a:t>privilege</a:t>
            </a:r>
            <a:r>
              <a:rPr lang="en-US" sz="32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Will the Public continue to support licensing professionals who have a history of Conduct and Current SUD/MH </a:t>
            </a:r>
            <a:r>
              <a:rPr lang="en-US" sz="3200" dirty="0">
                <a:latin typeface="Calibri" panose="020F0502020204030204" pitchFamily="34" charset="0"/>
                <a:ea typeface="Calibri" panose="020F0502020204030204" pitchFamily="34" charset="0"/>
                <a:cs typeface="Calibri" panose="020F0502020204030204" pitchFamily="34" charset="0"/>
              </a:rPr>
              <a:t>impairments? </a:t>
            </a:r>
            <a:r>
              <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the fullness of time, we will succeed or fail in part upon the ongoing development and success of clinical best-practices that objectively certify “fitness-to-practice” and protect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73E87"/>
              </a:solidFill>
              <a:effectLst/>
              <a:uLnTx/>
              <a:uFillTx/>
              <a:latin typeface="Candara" panose="020E0502030303020204" pitchFamily="34" charset="0"/>
              <a:ea typeface="+mn-ea"/>
              <a:cs typeface="+mn-cs"/>
            </a:endParaRPr>
          </a:p>
        </p:txBody>
      </p:sp>
      <p:sp>
        <p:nvSpPr>
          <p:cNvPr id="3" name="TextBox 2">
            <a:extLst>
              <a:ext uri="{FF2B5EF4-FFF2-40B4-BE49-F238E27FC236}">
                <a16:creationId xmlns:a16="http://schemas.microsoft.com/office/drawing/2014/main" id="{E6B58387-6CDB-411C-A1E9-F94196522EA7}"/>
              </a:ext>
            </a:extLst>
          </p:cNvPr>
          <p:cNvSpPr txBox="1"/>
          <p:nvPr/>
        </p:nvSpPr>
        <p:spPr>
          <a:xfrm>
            <a:off x="2018256" y="0"/>
            <a:ext cx="510748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73E87"/>
                </a:solidFill>
                <a:effectLst/>
                <a:uLnTx/>
                <a:uFillTx/>
                <a:latin typeface="Trebuchet MS" panose="020B0603020202020204" pitchFamily="34" charset="0"/>
              </a:rPr>
              <a:t>The Ultimate Issue</a:t>
            </a:r>
          </a:p>
        </p:txBody>
      </p:sp>
    </p:spTree>
    <p:extLst>
      <p:ext uri="{BB962C8B-B14F-4D97-AF65-F5344CB8AC3E}">
        <p14:creationId xmlns:p14="http://schemas.microsoft.com/office/powerpoint/2010/main" val="3380329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DD567-FE3D-4F62-B16A-7FC7445744A2}"/>
              </a:ext>
            </a:extLst>
          </p:cNvPr>
          <p:cNvSpPr/>
          <p:nvPr/>
        </p:nvSpPr>
        <p:spPr>
          <a:xfrm>
            <a:off x="709083" y="1592640"/>
            <a:ext cx="7725833" cy="4154984"/>
          </a:xfrm>
          <a:prstGeom prst="rect">
            <a:avLst/>
          </a:prstGeom>
        </p:spPr>
        <p:txBody>
          <a:bodyPr wrap="square">
            <a:spAutoFit/>
          </a:bodyPr>
          <a:lstStyle/>
          <a:p>
            <a:r>
              <a:rPr lang="en-US" sz="2400" b="1" dirty="0">
                <a:solidFill>
                  <a:srgbClr val="000000"/>
                </a:solidFill>
                <a:latin typeface="Calibri" panose="020F0502020204030204" pitchFamily="34" charset="0"/>
              </a:rPr>
              <a:t>T.C.A. 23-4-105 </a:t>
            </a:r>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The records, proceedings and all communications of any lawyers' assistance program shall be deemed confidential and </a:t>
            </a:r>
            <a:r>
              <a:rPr lang="en-US" sz="2400" b="1" dirty="0">
                <a:solidFill>
                  <a:srgbClr val="000000"/>
                </a:solidFill>
                <a:latin typeface="Calibri" panose="020F0502020204030204" pitchFamily="34" charset="0"/>
              </a:rPr>
              <a:t>shall not be available for court subpoena</a:t>
            </a:r>
            <a:r>
              <a:rPr lang="en-US" sz="2400" dirty="0">
                <a:solidFill>
                  <a:srgbClr val="000000"/>
                </a:solidFill>
                <a:latin typeface="Calibri" panose="020F0502020204030204" pitchFamily="34" charset="0"/>
              </a:rPr>
              <a:t>. This section shall not prevent the subpoena of business records that are otherwise available through subpoena. Such records are not to be construed as privileged merely because they have been provided to a lawyers' assistance committee. </a:t>
            </a:r>
          </a:p>
          <a:p>
            <a:endParaRPr lang="en-US" sz="2400" dirty="0">
              <a:solidFill>
                <a:srgbClr val="000000"/>
              </a:solidFill>
              <a:highlight>
                <a:srgbClr val="FFFF00"/>
              </a:highlight>
              <a:latin typeface="Arial" panose="020B0604020202020204" pitchFamily="34" charset="0"/>
            </a:endParaRPr>
          </a:p>
          <a:p>
            <a:r>
              <a:rPr lang="en-US" sz="2400" b="1" dirty="0">
                <a:solidFill>
                  <a:srgbClr val="000000"/>
                </a:solidFill>
                <a:latin typeface="Arial" panose="020B0604020202020204" pitchFamily="34" charset="0"/>
              </a:rPr>
              <a:t>76% of TLAP’S CASES HAVE NO REGULATORY INVOLVEMENT AND ARE TOTALLY CONFIDENTIAL!</a:t>
            </a:r>
            <a:endParaRPr lang="en-US" sz="2400" b="1" dirty="0">
              <a:solidFill>
                <a:srgbClr val="000000"/>
              </a:solidFill>
              <a:latin typeface="Calibri" panose="020F0502020204030204" pitchFamily="34" charset="0"/>
            </a:endParaRPr>
          </a:p>
        </p:txBody>
      </p:sp>
      <p:sp>
        <p:nvSpPr>
          <p:cNvPr id="4" name="Title 1">
            <a:extLst>
              <a:ext uri="{FF2B5EF4-FFF2-40B4-BE49-F238E27FC236}">
                <a16:creationId xmlns:a16="http://schemas.microsoft.com/office/drawing/2014/main" id="{E0E5FAD4-2093-4169-B87E-1BE59EFB8D3F}"/>
              </a:ext>
            </a:extLst>
          </p:cNvPr>
          <p:cNvSpPr txBox="1">
            <a:spLocks/>
          </p:cNvSpPr>
          <p:nvPr/>
        </p:nvSpPr>
        <p:spPr>
          <a:xfrm>
            <a:off x="1116803" y="530943"/>
            <a:ext cx="8027197" cy="498881"/>
          </a:xfrm>
          <a:prstGeom prst="rect">
            <a:avLst/>
          </a:prstGeom>
        </p:spPr>
        <p:txBody>
          <a:bodyPr>
            <a:noAutofit/>
          </a:bodyPr>
          <a:lstStyle>
            <a:lvl1pPr>
              <a:defRPr>
                <a:latin typeface="+mj-lt"/>
                <a:ea typeface="+mj-ea"/>
                <a:cs typeface="+mj-cs"/>
              </a:defRPr>
            </a:lvl1pPr>
          </a:lstStyle>
          <a:p>
            <a:r>
              <a:rPr lang="en-US" sz="4800" b="1" kern="0" dirty="0">
                <a:solidFill>
                  <a:srgbClr val="0C4AA4"/>
                </a:solidFill>
              </a:rPr>
              <a:t>TLAP CONFIDENTIALITY </a:t>
            </a:r>
          </a:p>
        </p:txBody>
      </p:sp>
    </p:spTree>
    <p:extLst>
      <p:ext uri="{BB962C8B-B14F-4D97-AF65-F5344CB8AC3E}">
        <p14:creationId xmlns:p14="http://schemas.microsoft.com/office/powerpoint/2010/main" val="190418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B771-1806-CE5E-3B5A-3B6531B7D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E092A-EBA0-B684-571B-7A477A1F962C}"/>
              </a:ext>
            </a:extLst>
          </p:cNvPr>
          <p:cNvSpPr>
            <a:spLocks noGrp="1"/>
          </p:cNvSpPr>
          <p:nvPr>
            <p:ph type="title"/>
          </p:nvPr>
        </p:nvSpPr>
        <p:spPr>
          <a:xfrm>
            <a:off x="361951" y="221630"/>
            <a:ext cx="8253623" cy="590803"/>
          </a:xfrm>
        </p:spPr>
        <p:txBody>
          <a:bodyPr/>
          <a:lstStyle/>
          <a:p>
            <a:pPr algn="ctr"/>
            <a:r>
              <a:rPr lang="en-US" dirty="0"/>
              <a:t>TLAP Is Stable</a:t>
            </a:r>
          </a:p>
        </p:txBody>
      </p:sp>
      <p:sp>
        <p:nvSpPr>
          <p:cNvPr id="3" name="Text Placeholder 2">
            <a:extLst>
              <a:ext uri="{FF2B5EF4-FFF2-40B4-BE49-F238E27FC236}">
                <a16:creationId xmlns:a16="http://schemas.microsoft.com/office/drawing/2014/main" id="{A6786C2F-B6D7-7B9E-17B4-D0F35FB0E062}"/>
              </a:ext>
            </a:extLst>
          </p:cNvPr>
          <p:cNvSpPr>
            <a:spLocks noGrp="1"/>
          </p:cNvSpPr>
          <p:nvPr>
            <p:ph type="body" idx="1"/>
          </p:nvPr>
        </p:nvSpPr>
        <p:spPr>
          <a:xfrm>
            <a:off x="273050" y="1028343"/>
            <a:ext cx="8597900" cy="1107996"/>
          </a:xfrm>
        </p:spPr>
        <p:txBody>
          <a:bodyPr/>
          <a:lstStyle/>
          <a:p>
            <a:r>
              <a:rPr lang="en-US" sz="2400" b="1" i="0" u="none" strike="noStrike" baseline="0" dirty="0">
                <a:solidFill>
                  <a:srgbClr val="000000"/>
                </a:solidFill>
                <a:latin typeface="Calibri" panose="020F0502020204030204" pitchFamily="34" charset="0"/>
              </a:rPr>
              <a:t> </a:t>
            </a:r>
            <a:endParaRPr lang="en-US" sz="2400" b="1"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b="0" i="0" u="none" strike="noStrike" baseline="0" dirty="0">
              <a:solidFill>
                <a:srgbClr val="000000"/>
              </a:solidFill>
              <a:latin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8AE0DFED-FF1D-5331-28AD-4DBE2A246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
        <p:nvSpPr>
          <p:cNvPr id="5" name="TextBox 4">
            <a:extLst>
              <a:ext uri="{FF2B5EF4-FFF2-40B4-BE49-F238E27FC236}">
                <a16:creationId xmlns:a16="http://schemas.microsoft.com/office/drawing/2014/main" id="{8F8138E0-0559-43B1-C92A-94EC5D890867}"/>
              </a:ext>
            </a:extLst>
          </p:cNvPr>
          <p:cNvSpPr txBox="1"/>
          <p:nvPr/>
        </p:nvSpPr>
        <p:spPr>
          <a:xfrm>
            <a:off x="273050" y="920621"/>
            <a:ext cx="8597900" cy="4647426"/>
          </a:xfrm>
          <a:prstGeom prst="rect">
            <a:avLst/>
          </a:prstGeom>
          <a:noFill/>
        </p:spPr>
        <p:txBody>
          <a:bodyPr wrap="square" rtlCol="0">
            <a:spAutoFit/>
          </a:bodyPr>
          <a:lstStyle/>
          <a:p>
            <a:pPr algn="ctr"/>
            <a:r>
              <a:rPr lang="en-US" sz="3200" b="1" dirty="0"/>
              <a:t>“</a:t>
            </a:r>
            <a:r>
              <a:rPr lang="en-US" sz="3200" b="1" i="1" dirty="0"/>
              <a:t>Principles Before Personalities</a:t>
            </a:r>
            <a:r>
              <a:rPr lang="en-US" sz="2400" b="1" dirty="0"/>
              <a:t>”</a:t>
            </a:r>
          </a:p>
          <a:p>
            <a:endParaRPr lang="en-US" sz="2400" dirty="0"/>
          </a:p>
          <a:p>
            <a:r>
              <a:rPr lang="en-US" sz="2400" dirty="0"/>
              <a:t>Under the directives of the TN Supreme Court TLAP is a state-of-the art fully-formed professionals’ monitoring program.</a:t>
            </a:r>
          </a:p>
          <a:p>
            <a:endParaRPr lang="en-US" sz="2400" dirty="0"/>
          </a:p>
          <a:p>
            <a:r>
              <a:rPr lang="en-US" sz="2400" dirty="0"/>
              <a:t>TLAP has an expert, professional clinical staff skilled in implementing medical best practices per ASAM Ch. 23 for Safety Sensitive Workers, the ABA Model Rules, and TLAP is in full compliance with the ADA.</a:t>
            </a:r>
          </a:p>
          <a:p>
            <a:endParaRPr lang="en-US" sz="2400" dirty="0"/>
          </a:p>
          <a:p>
            <a:r>
              <a:rPr lang="en-US" sz="2400" dirty="0"/>
              <a:t>TLAP will remain in-step with all ongoing medical advances that are essential to the effectively supporting fitness to practice law.  </a:t>
            </a:r>
          </a:p>
        </p:txBody>
      </p:sp>
    </p:spTree>
    <p:extLst>
      <p:ext uri="{BB962C8B-B14F-4D97-AF65-F5344CB8AC3E}">
        <p14:creationId xmlns:p14="http://schemas.microsoft.com/office/powerpoint/2010/main" val="42949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3" y="482843"/>
            <a:ext cx="8195734" cy="642938"/>
          </a:xfrm>
        </p:spPr>
        <p:txBody>
          <a:bodyPr>
            <a:noAutofit/>
          </a:bodyPr>
          <a:lstStyle/>
          <a:p>
            <a:pPr algn="ctr"/>
            <a:r>
              <a:rPr lang="en-US" sz="4400" dirty="0"/>
              <a:t>Lawyer Mental Health </a:t>
            </a:r>
          </a:p>
        </p:txBody>
      </p:sp>
      <p:sp>
        <p:nvSpPr>
          <p:cNvPr id="5" name="Text Placeholder 4"/>
          <p:cNvSpPr>
            <a:spLocks noGrp="1"/>
          </p:cNvSpPr>
          <p:nvPr>
            <p:ph type="body" idx="1"/>
          </p:nvPr>
        </p:nvSpPr>
        <p:spPr>
          <a:xfrm>
            <a:off x="831385" y="1244100"/>
            <a:ext cx="7629086" cy="962277"/>
          </a:xfrm>
        </p:spPr>
        <p:txBody>
          <a:bodyPr>
            <a:normAutofit/>
          </a:bodyPr>
          <a:lstStyle/>
          <a:p>
            <a:r>
              <a:rPr lang="en-US" sz="2800" u="sng" dirty="0">
                <a:solidFill>
                  <a:schemeClr val="tx1"/>
                </a:solidFill>
                <a:latin typeface="+mn-lt"/>
              </a:rPr>
              <a:t>Lawyers over the course of their legal career:  </a:t>
            </a:r>
          </a:p>
          <a:p>
            <a:endParaRPr lang="en-US" sz="1575" b="0" dirty="0">
              <a:solidFill>
                <a:schemeClr val="tx1"/>
              </a:solidFill>
              <a:latin typeface="+mn-lt"/>
            </a:endParaRPr>
          </a:p>
          <a:p>
            <a:endParaRPr lang="en-US" dirty="0"/>
          </a:p>
        </p:txBody>
      </p:sp>
      <p:sp>
        <p:nvSpPr>
          <p:cNvPr id="3" name="Content Placeholder 2"/>
          <p:cNvSpPr>
            <a:spLocks noGrp="1"/>
          </p:cNvSpPr>
          <p:nvPr>
            <p:ph sz="quarter" idx="2"/>
          </p:nvPr>
        </p:nvSpPr>
        <p:spPr>
          <a:xfrm>
            <a:off x="683527" y="2206377"/>
            <a:ext cx="7776944" cy="2755711"/>
          </a:xfrm>
        </p:spPr>
        <p:txBody>
          <a:bodyPr>
            <a:normAutofit fontScale="70000" lnSpcReduction="20000"/>
          </a:bodyPr>
          <a:lstStyle/>
          <a:p>
            <a:pPr>
              <a:buClr>
                <a:schemeClr val="accent1"/>
              </a:buClr>
            </a:pPr>
            <a:r>
              <a:rPr lang="en-US" sz="3600" dirty="0">
                <a:latin typeface="+mn-lt"/>
              </a:rPr>
              <a:t>Anxiety 61.1%</a:t>
            </a:r>
          </a:p>
          <a:p>
            <a:pPr>
              <a:buClr>
                <a:schemeClr val="accent1"/>
              </a:buClr>
            </a:pPr>
            <a:r>
              <a:rPr lang="en-US" sz="3600" dirty="0">
                <a:latin typeface="+mn-lt"/>
              </a:rPr>
              <a:t>Depression 45.7%</a:t>
            </a:r>
          </a:p>
          <a:p>
            <a:pPr>
              <a:buClr>
                <a:schemeClr val="accent1"/>
              </a:buClr>
            </a:pPr>
            <a:r>
              <a:rPr lang="en-US" sz="3600" dirty="0">
                <a:latin typeface="+mn-lt"/>
              </a:rPr>
              <a:t>ADHD 12.5%</a:t>
            </a:r>
          </a:p>
          <a:p>
            <a:pPr>
              <a:buClr>
                <a:schemeClr val="accent1"/>
              </a:buClr>
            </a:pPr>
            <a:r>
              <a:rPr lang="en-US" sz="3600" dirty="0">
                <a:latin typeface="+mn-lt"/>
              </a:rPr>
              <a:t>Panic Disorder 8.0%</a:t>
            </a:r>
          </a:p>
          <a:p>
            <a:pPr>
              <a:buClr>
                <a:schemeClr val="accent1"/>
              </a:buClr>
            </a:pPr>
            <a:r>
              <a:rPr lang="en-US" sz="3600" dirty="0">
                <a:latin typeface="+mn-lt"/>
              </a:rPr>
              <a:t>Bipolar Disorder 2.4%</a:t>
            </a:r>
          </a:p>
          <a:p>
            <a:pPr>
              <a:buClr>
                <a:schemeClr val="accent1"/>
              </a:buClr>
            </a:pPr>
            <a:r>
              <a:rPr lang="en-US" sz="3600" dirty="0">
                <a:solidFill>
                  <a:srgbClr val="FF0000"/>
                </a:solidFill>
                <a:latin typeface="+mn-lt"/>
              </a:rPr>
              <a:t>11.5% reported suicidal thoughts during their career</a:t>
            </a:r>
          </a:p>
          <a:p>
            <a:pPr>
              <a:buClr>
                <a:schemeClr val="accent1"/>
              </a:buClr>
            </a:pPr>
            <a:endParaRPr lang="en-US" sz="3600" dirty="0">
              <a:solidFill>
                <a:srgbClr val="FF0000"/>
              </a:solidFill>
              <a:latin typeface="+mn-lt"/>
            </a:endParaRPr>
          </a:p>
          <a:p>
            <a:pPr>
              <a:buClr>
                <a:schemeClr val="accent1"/>
              </a:buClr>
            </a:pPr>
            <a:r>
              <a:rPr lang="en-US" sz="3600" b="1" dirty="0">
                <a:solidFill>
                  <a:schemeClr val="tx1"/>
                </a:solidFill>
                <a:latin typeface="+mn-lt"/>
              </a:rPr>
              <a:t>REMINDER: </a:t>
            </a:r>
          </a:p>
          <a:p>
            <a:pPr>
              <a:buClr>
                <a:schemeClr val="accent1"/>
              </a:buClr>
            </a:pPr>
            <a:r>
              <a:rPr lang="en-US" sz="3600" b="1" dirty="0">
                <a:solidFill>
                  <a:schemeClr val="tx1"/>
                </a:solidFill>
                <a:latin typeface="+mn-lt"/>
              </a:rPr>
              <a:t>TLAP OFFERS COMPREHENSIVE MENTAL HEALTH HELP</a:t>
            </a:r>
          </a:p>
          <a:p>
            <a:endParaRPr lang="en-US" sz="1575" dirty="0"/>
          </a:p>
        </p:txBody>
      </p:sp>
      <p:sp>
        <p:nvSpPr>
          <p:cNvPr id="4" name="TextBox 3">
            <a:extLst>
              <a:ext uri="{FF2B5EF4-FFF2-40B4-BE49-F238E27FC236}">
                <a16:creationId xmlns:a16="http://schemas.microsoft.com/office/drawing/2014/main" id="{B6991344-BE58-4B47-A812-0FB47AEDA441}"/>
              </a:ext>
            </a:extLst>
          </p:cNvPr>
          <p:cNvSpPr txBox="1"/>
          <p:nvPr/>
        </p:nvSpPr>
        <p:spPr>
          <a:xfrm>
            <a:off x="897467" y="5259916"/>
            <a:ext cx="3303533" cy="923330"/>
          </a:xfrm>
          <a:prstGeom prst="rect">
            <a:avLst/>
          </a:prstGeom>
          <a:noFill/>
        </p:spPr>
        <p:txBody>
          <a:bodyPr wrap="none" rtlCol="0">
            <a:spAutoFit/>
          </a:bodyPr>
          <a:lstStyle/>
          <a:p>
            <a:r>
              <a:rPr lang="en-US" dirty="0"/>
              <a:t>2016 ABA Hazelden Study:</a:t>
            </a:r>
          </a:p>
          <a:p>
            <a:r>
              <a:rPr lang="en-US" i="1" dirty="0"/>
              <a:t>The Prevalence Substance Use</a:t>
            </a:r>
          </a:p>
          <a:p>
            <a:r>
              <a:rPr lang="en-US" i="1" dirty="0"/>
              <a:t> and Other Mental Health Issues </a:t>
            </a:r>
            <a:endParaRPr lang="en-US" dirty="0"/>
          </a:p>
        </p:txBody>
      </p:sp>
      <p:pic>
        <p:nvPicPr>
          <p:cNvPr id="7" name="Picture 6" descr="A picture containing drawing&#10;&#10;Description automatically generated">
            <a:extLst>
              <a:ext uri="{FF2B5EF4-FFF2-40B4-BE49-F238E27FC236}">
                <a16:creationId xmlns:a16="http://schemas.microsoft.com/office/drawing/2014/main" id="{CC0531AC-6A40-479B-A750-3FF77AADC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540" y="4891087"/>
            <a:ext cx="1682263" cy="841132"/>
          </a:xfrm>
          <a:prstGeom prst="rect">
            <a:avLst/>
          </a:prstGeom>
        </p:spPr>
      </p:pic>
    </p:spTree>
    <p:extLst>
      <p:ext uri="{BB962C8B-B14F-4D97-AF65-F5344CB8AC3E}">
        <p14:creationId xmlns:p14="http://schemas.microsoft.com/office/powerpoint/2010/main" val="2733357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3855" y="857251"/>
            <a:ext cx="6656294" cy="3670039"/>
          </a:xfrm>
          <a:prstGeom prst="rect">
            <a:avLst/>
          </a:prstGeom>
          <a:blipFill>
            <a:blip r:embed="rId3" cstate="print"/>
            <a:stretch>
              <a:fillRect/>
            </a:stretch>
          </a:blipFill>
        </p:spPr>
        <p:txBody>
          <a:bodyPr wrap="square" lIns="0" tIns="0" rIns="0" bIns="0" rtlCol="0"/>
          <a:lstStyle/>
          <a:p>
            <a:pPr marL="0" marR="0" lvl="0" indent="0" algn="l" defTabSz="60515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ADEBEAA0-A71A-4DB8-8D34-003C9E2634D5}"/>
              </a:ext>
            </a:extLst>
          </p:cNvPr>
          <p:cNvSpPr txBox="1"/>
          <p:nvPr/>
        </p:nvSpPr>
        <p:spPr>
          <a:xfrm>
            <a:off x="628463" y="4930584"/>
            <a:ext cx="7887073" cy="1070165"/>
          </a:xfrm>
          <a:prstGeom prst="rect">
            <a:avLst/>
          </a:prstGeom>
          <a:noFill/>
        </p:spPr>
        <p:txBody>
          <a:bodyPr wrap="square" rtlCol="0">
            <a:spAutoFit/>
          </a:bodyPr>
          <a:lstStyle/>
          <a:p>
            <a:pPr marL="0" marR="0" lvl="0" indent="0" algn="ctr" defTabSz="605150" rtl="0" eaLnBrk="1" fontAlgn="auto" latinLnBrk="0" hangingPunct="1">
              <a:lnSpc>
                <a:spcPct val="100000"/>
              </a:lnSpc>
              <a:spcBef>
                <a:spcPts val="0"/>
              </a:spcBef>
              <a:spcAft>
                <a:spcPts val="0"/>
              </a:spcAft>
              <a:buClrTx/>
              <a:buSzTx/>
              <a:buFontTx/>
              <a:buNone/>
              <a:tabLst/>
              <a:defRPr/>
            </a:pPr>
            <a:r>
              <a:rPr kumimoji="0" lang="en-US" sz="3177" b="1" i="0" u="none" strike="noStrike" kern="1200" cap="none" spc="0" normalizeH="0" baseline="0" noProof="0" dirty="0">
                <a:ln>
                  <a:noFill/>
                </a:ln>
                <a:solidFill>
                  <a:srgbClr val="1F497D"/>
                </a:solidFill>
                <a:effectLst/>
                <a:uLnTx/>
                <a:uFillTx/>
                <a:latin typeface="Trebuchet MS" panose="020B0603020202020204" pitchFamily="34" charset="0"/>
                <a:ea typeface="+mn-ea"/>
                <a:cs typeface="+mn-cs"/>
              </a:rPr>
              <a:t> </a:t>
            </a:r>
            <a:r>
              <a:rPr kumimoji="0" lang="en-US" sz="3177" b="1" i="0" u="none" strike="noStrike" kern="1200" cap="none" spc="0" normalizeH="0" baseline="0" noProof="0" dirty="0">
                <a:ln>
                  <a:noFill/>
                </a:ln>
                <a:solidFill>
                  <a:srgbClr val="1F497D"/>
                </a:solidFill>
                <a:effectLst/>
                <a:uLnTx/>
                <a:uFillTx/>
                <a:ea typeface="+mn-ea"/>
                <a:cs typeface="+mn-cs"/>
              </a:rPr>
              <a:t>SEE TLAP’s WEBSITE: </a:t>
            </a:r>
            <a:r>
              <a:rPr kumimoji="0" lang="en-US" sz="3177" b="1" i="1" u="none" strike="noStrike" kern="1200" cap="none" spc="0" normalizeH="0" baseline="0" noProof="0" dirty="0">
                <a:ln>
                  <a:noFill/>
                </a:ln>
                <a:solidFill>
                  <a:srgbClr val="1F497D"/>
                </a:solidFill>
                <a:effectLst/>
                <a:uLnTx/>
                <a:uFillTx/>
                <a:ea typeface="+mn-ea"/>
                <a:cs typeface="+mn-cs"/>
              </a:rPr>
              <a:t>WWW.TLAP.ORG</a:t>
            </a:r>
          </a:p>
          <a:p>
            <a:pPr marL="0" marR="0" lvl="0" indent="0" algn="ctr" defTabSz="605150" rtl="0" eaLnBrk="1" fontAlgn="auto" latinLnBrk="0" hangingPunct="1">
              <a:lnSpc>
                <a:spcPct val="100000"/>
              </a:lnSpc>
              <a:spcBef>
                <a:spcPts val="0"/>
              </a:spcBef>
              <a:spcAft>
                <a:spcPts val="0"/>
              </a:spcAft>
              <a:buClrTx/>
              <a:buSzTx/>
              <a:buFontTx/>
              <a:buNone/>
              <a:tabLst/>
              <a:defRPr/>
            </a:pPr>
            <a:r>
              <a:rPr lang="en-US" sz="3177" dirty="0">
                <a:solidFill>
                  <a:srgbClr val="1F497D"/>
                </a:solidFill>
              </a:rPr>
              <a:t>FAQs, Annual Reports, and Much More!</a:t>
            </a:r>
            <a:endParaRPr kumimoji="0" lang="en-US" sz="3177" u="none" strike="noStrike" kern="1200" cap="none" spc="0" normalizeH="0" baseline="0" noProof="0" dirty="0">
              <a:ln>
                <a:noFill/>
              </a:ln>
              <a:solidFill>
                <a:srgbClr val="1F497D"/>
              </a:solidFill>
              <a:effectLst/>
              <a:uLnTx/>
              <a:uFillTx/>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6AA9A48-A832-5235-961A-6FA3B0F1AD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
        <p:nvSpPr>
          <p:cNvPr id="43" name="AutoShape 2">
            <a:extLst>
              <a:ext uri="{FF2B5EF4-FFF2-40B4-BE49-F238E27FC236}">
                <a16:creationId xmlns:a16="http://schemas.microsoft.com/office/drawing/2014/main" id="{E8C77776-6F8E-8A13-17E7-9291574AA601}"/>
              </a:ext>
            </a:extLst>
          </p:cNvPr>
          <p:cNvSpPr/>
          <p:nvPr/>
        </p:nvSpPr>
        <p:spPr>
          <a:xfrm>
            <a:off x="6169979" y="693751"/>
            <a:ext cx="1134345" cy="1"/>
          </a:xfrm>
          <a:prstGeom prst="line">
            <a:avLst/>
          </a:prstGeom>
          <a:ln w="47625" cap="flat">
            <a:solidFill>
              <a:srgbClr val="E93B2F"/>
            </a:solidFill>
            <a:prstDash val="solid"/>
            <a:headEnd type="none" w="sm" len="sm"/>
            <a:tailEnd type="none" w="sm" len="sm"/>
          </a:ln>
        </p:spPr>
        <p:txBody>
          <a:bodyPr/>
          <a:lstStyle/>
          <a:p>
            <a:endParaRPr lang="en-US" sz="1200" dirty="0">
              <a:latin typeface="Agrandir Narrow Heavy"/>
            </a:endParaRPr>
          </a:p>
        </p:txBody>
      </p:sp>
      <p:sp>
        <p:nvSpPr>
          <p:cNvPr id="44" name="AutoShape 3">
            <a:extLst>
              <a:ext uri="{FF2B5EF4-FFF2-40B4-BE49-F238E27FC236}">
                <a16:creationId xmlns:a16="http://schemas.microsoft.com/office/drawing/2014/main" id="{5E1E569F-A496-BD31-FE93-1E770F7611D4}"/>
              </a:ext>
            </a:extLst>
          </p:cNvPr>
          <p:cNvSpPr/>
          <p:nvPr/>
        </p:nvSpPr>
        <p:spPr>
          <a:xfrm>
            <a:off x="6169979" y="2107402"/>
            <a:ext cx="1134345" cy="1"/>
          </a:xfrm>
          <a:prstGeom prst="line">
            <a:avLst/>
          </a:prstGeom>
          <a:ln w="47625" cap="flat">
            <a:solidFill>
              <a:srgbClr val="E93B2F"/>
            </a:solidFill>
            <a:prstDash val="solid"/>
            <a:headEnd type="none" w="sm" len="sm"/>
            <a:tailEnd type="none" w="sm" len="sm"/>
          </a:ln>
        </p:spPr>
        <p:txBody>
          <a:bodyPr/>
          <a:lstStyle/>
          <a:p>
            <a:endParaRPr lang="en-US" sz="1200" dirty="0">
              <a:latin typeface="Agrandir Narrow Heavy"/>
            </a:endParaRPr>
          </a:p>
        </p:txBody>
      </p:sp>
      <p:sp>
        <p:nvSpPr>
          <p:cNvPr id="45" name="AutoShape 4">
            <a:extLst>
              <a:ext uri="{FF2B5EF4-FFF2-40B4-BE49-F238E27FC236}">
                <a16:creationId xmlns:a16="http://schemas.microsoft.com/office/drawing/2014/main" id="{FD4A8988-B615-245E-9730-B0A83A3850E0}"/>
              </a:ext>
            </a:extLst>
          </p:cNvPr>
          <p:cNvSpPr/>
          <p:nvPr/>
        </p:nvSpPr>
        <p:spPr>
          <a:xfrm>
            <a:off x="6158613" y="3544164"/>
            <a:ext cx="1134345" cy="1"/>
          </a:xfrm>
          <a:prstGeom prst="line">
            <a:avLst/>
          </a:prstGeom>
          <a:ln w="47625" cap="flat">
            <a:solidFill>
              <a:srgbClr val="E93B2F"/>
            </a:solidFill>
            <a:prstDash val="solid"/>
            <a:headEnd type="none" w="sm" len="sm"/>
            <a:tailEnd type="none" w="sm" len="sm"/>
          </a:ln>
        </p:spPr>
        <p:txBody>
          <a:bodyPr/>
          <a:lstStyle/>
          <a:p>
            <a:endParaRPr lang="en-US" sz="1200" dirty="0">
              <a:latin typeface="Agrandir Narrow Heavy"/>
            </a:endParaRPr>
          </a:p>
        </p:txBody>
      </p:sp>
      <p:sp>
        <p:nvSpPr>
          <p:cNvPr id="46" name="AutoShape 5">
            <a:extLst>
              <a:ext uri="{FF2B5EF4-FFF2-40B4-BE49-F238E27FC236}">
                <a16:creationId xmlns:a16="http://schemas.microsoft.com/office/drawing/2014/main" id="{3A07E5FB-CA6E-9CBD-1A00-B0252538BB3F}"/>
              </a:ext>
            </a:extLst>
          </p:cNvPr>
          <p:cNvSpPr/>
          <p:nvPr/>
        </p:nvSpPr>
        <p:spPr>
          <a:xfrm>
            <a:off x="6156917" y="4998570"/>
            <a:ext cx="1134345" cy="1"/>
          </a:xfrm>
          <a:prstGeom prst="line">
            <a:avLst/>
          </a:prstGeom>
          <a:ln w="47625" cap="flat">
            <a:solidFill>
              <a:srgbClr val="E93B2F"/>
            </a:solidFill>
            <a:prstDash val="solid"/>
            <a:headEnd type="none" w="sm" len="sm"/>
            <a:tailEnd type="none" w="sm" len="sm"/>
          </a:ln>
        </p:spPr>
        <p:txBody>
          <a:bodyPr/>
          <a:lstStyle/>
          <a:p>
            <a:endParaRPr lang="en-US" sz="1200" dirty="0">
              <a:latin typeface="Agrandir Narrow Heavy"/>
            </a:endParaRPr>
          </a:p>
        </p:txBody>
      </p:sp>
      <p:grpSp>
        <p:nvGrpSpPr>
          <p:cNvPr id="47" name="Group 6">
            <a:extLst>
              <a:ext uri="{FF2B5EF4-FFF2-40B4-BE49-F238E27FC236}">
                <a16:creationId xmlns:a16="http://schemas.microsoft.com/office/drawing/2014/main" id="{A209BA3C-48EF-361C-140B-A670BBA470A4}"/>
              </a:ext>
            </a:extLst>
          </p:cNvPr>
          <p:cNvGrpSpPr/>
          <p:nvPr/>
        </p:nvGrpSpPr>
        <p:grpSpPr>
          <a:xfrm>
            <a:off x="4642114" y="391520"/>
            <a:ext cx="1294898" cy="1294894"/>
            <a:chOff x="0" y="0"/>
            <a:chExt cx="6350000" cy="6349975"/>
          </a:xfrm>
        </p:grpSpPr>
        <p:sp>
          <p:nvSpPr>
            <p:cNvPr id="48" name="Freeform 7">
              <a:extLst>
                <a:ext uri="{FF2B5EF4-FFF2-40B4-BE49-F238E27FC236}">
                  <a16:creationId xmlns:a16="http://schemas.microsoft.com/office/drawing/2014/main" id="{8A6C3475-E884-2137-B0A6-FB71F56C868E}"/>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a:stretch>
            </a:blipFill>
          </p:spPr>
          <p:txBody>
            <a:bodyPr/>
            <a:lstStyle/>
            <a:p>
              <a:endParaRPr lang="en-US" sz="1200" dirty="0">
                <a:latin typeface="Agrandir Narrow Heavy"/>
              </a:endParaRPr>
            </a:p>
          </p:txBody>
        </p:sp>
      </p:grpSp>
      <p:grpSp>
        <p:nvGrpSpPr>
          <p:cNvPr id="49" name="Group 8">
            <a:extLst>
              <a:ext uri="{FF2B5EF4-FFF2-40B4-BE49-F238E27FC236}">
                <a16:creationId xmlns:a16="http://schemas.microsoft.com/office/drawing/2014/main" id="{C7ABA8FF-2DFE-368B-D4A6-68008E4AA2AA}"/>
              </a:ext>
            </a:extLst>
          </p:cNvPr>
          <p:cNvGrpSpPr/>
          <p:nvPr/>
        </p:nvGrpSpPr>
        <p:grpSpPr>
          <a:xfrm>
            <a:off x="4642114" y="1834514"/>
            <a:ext cx="1294898" cy="1294894"/>
            <a:chOff x="0" y="0"/>
            <a:chExt cx="6350000" cy="6349975"/>
          </a:xfrm>
        </p:grpSpPr>
        <p:sp>
          <p:nvSpPr>
            <p:cNvPr id="50" name="Freeform 9">
              <a:extLst>
                <a:ext uri="{FF2B5EF4-FFF2-40B4-BE49-F238E27FC236}">
                  <a16:creationId xmlns:a16="http://schemas.microsoft.com/office/drawing/2014/main" id="{1ABF8FF9-FAB9-F6FF-BFD5-7B5682870169}"/>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sz="1200" dirty="0">
                <a:latin typeface="Agrandir Narrow Heavy"/>
              </a:endParaRPr>
            </a:p>
          </p:txBody>
        </p:sp>
      </p:grpSp>
      <p:grpSp>
        <p:nvGrpSpPr>
          <p:cNvPr id="51" name="Group 10">
            <a:extLst>
              <a:ext uri="{FF2B5EF4-FFF2-40B4-BE49-F238E27FC236}">
                <a16:creationId xmlns:a16="http://schemas.microsoft.com/office/drawing/2014/main" id="{7836BF33-A80B-BE93-0975-ED8BD11659ED}"/>
              </a:ext>
            </a:extLst>
          </p:cNvPr>
          <p:cNvGrpSpPr/>
          <p:nvPr/>
        </p:nvGrpSpPr>
        <p:grpSpPr>
          <a:xfrm>
            <a:off x="4642114" y="3277508"/>
            <a:ext cx="1294898" cy="1294894"/>
            <a:chOff x="0" y="0"/>
            <a:chExt cx="6350000" cy="6349975"/>
          </a:xfrm>
        </p:grpSpPr>
        <p:sp>
          <p:nvSpPr>
            <p:cNvPr id="52" name="Freeform 11">
              <a:extLst>
                <a:ext uri="{FF2B5EF4-FFF2-40B4-BE49-F238E27FC236}">
                  <a16:creationId xmlns:a16="http://schemas.microsoft.com/office/drawing/2014/main" id="{EBCE4838-F44F-129E-B512-7059F70E61DA}"/>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b="-887"/>
              </a:stretch>
            </a:blipFill>
          </p:spPr>
          <p:txBody>
            <a:bodyPr/>
            <a:lstStyle/>
            <a:p>
              <a:endParaRPr lang="en-US" sz="1200" dirty="0">
                <a:latin typeface="Agrandir Narrow Heavy"/>
              </a:endParaRPr>
            </a:p>
          </p:txBody>
        </p:sp>
      </p:grpSp>
      <p:grpSp>
        <p:nvGrpSpPr>
          <p:cNvPr id="53" name="Group 12">
            <a:extLst>
              <a:ext uri="{FF2B5EF4-FFF2-40B4-BE49-F238E27FC236}">
                <a16:creationId xmlns:a16="http://schemas.microsoft.com/office/drawing/2014/main" id="{E856E020-352F-D39A-6DE2-79A322755310}"/>
              </a:ext>
            </a:extLst>
          </p:cNvPr>
          <p:cNvGrpSpPr/>
          <p:nvPr/>
        </p:nvGrpSpPr>
        <p:grpSpPr>
          <a:xfrm>
            <a:off x="4642114" y="4718658"/>
            <a:ext cx="1294898" cy="1294894"/>
            <a:chOff x="0" y="0"/>
            <a:chExt cx="6350000" cy="6349975"/>
          </a:xfrm>
        </p:grpSpPr>
        <p:sp>
          <p:nvSpPr>
            <p:cNvPr id="54" name="Freeform 13">
              <a:extLst>
                <a:ext uri="{FF2B5EF4-FFF2-40B4-BE49-F238E27FC236}">
                  <a16:creationId xmlns:a16="http://schemas.microsoft.com/office/drawing/2014/main" id="{275601DF-A502-C8C7-E4E1-01647CA5F840}"/>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a:stretch>
            </a:blipFill>
          </p:spPr>
          <p:txBody>
            <a:bodyPr/>
            <a:lstStyle/>
            <a:p>
              <a:endParaRPr lang="en-US" sz="1200" dirty="0">
                <a:latin typeface="Agrandir Narrow Heavy"/>
              </a:endParaRPr>
            </a:p>
          </p:txBody>
        </p:sp>
      </p:grpSp>
      <p:sp>
        <p:nvSpPr>
          <p:cNvPr id="55" name="AutoShape 14">
            <a:extLst>
              <a:ext uri="{FF2B5EF4-FFF2-40B4-BE49-F238E27FC236}">
                <a16:creationId xmlns:a16="http://schemas.microsoft.com/office/drawing/2014/main" id="{7A49CB9C-6A17-E770-F308-4B0D229F3AEA}"/>
              </a:ext>
            </a:extLst>
          </p:cNvPr>
          <p:cNvSpPr/>
          <p:nvPr/>
        </p:nvSpPr>
        <p:spPr>
          <a:xfrm flipV="1">
            <a:off x="1665609" y="4884583"/>
            <a:ext cx="1158705" cy="0"/>
          </a:xfrm>
          <a:prstGeom prst="line">
            <a:avLst/>
          </a:prstGeom>
          <a:ln w="47625" cap="flat">
            <a:solidFill>
              <a:srgbClr val="E93B2F"/>
            </a:solidFill>
            <a:prstDash val="solid"/>
            <a:headEnd type="none" w="sm" len="sm"/>
            <a:tailEnd type="none" w="sm" len="sm"/>
          </a:ln>
        </p:spPr>
        <p:txBody>
          <a:bodyPr/>
          <a:lstStyle/>
          <a:p>
            <a:endParaRPr lang="en-US" sz="1200" dirty="0">
              <a:latin typeface="Agrandir Narrow Heavy"/>
            </a:endParaRPr>
          </a:p>
        </p:txBody>
      </p:sp>
      <p:grpSp>
        <p:nvGrpSpPr>
          <p:cNvPr id="56" name="Group 15">
            <a:extLst>
              <a:ext uri="{FF2B5EF4-FFF2-40B4-BE49-F238E27FC236}">
                <a16:creationId xmlns:a16="http://schemas.microsoft.com/office/drawing/2014/main" id="{4177F997-612A-7482-0BB7-0530EA3BD57C}"/>
              </a:ext>
            </a:extLst>
          </p:cNvPr>
          <p:cNvGrpSpPr/>
          <p:nvPr/>
        </p:nvGrpSpPr>
        <p:grpSpPr>
          <a:xfrm>
            <a:off x="194736" y="4698773"/>
            <a:ext cx="1313492" cy="1313487"/>
            <a:chOff x="0" y="0"/>
            <a:chExt cx="6350000" cy="6349975"/>
          </a:xfrm>
        </p:grpSpPr>
        <p:sp>
          <p:nvSpPr>
            <p:cNvPr id="57" name="Freeform 16">
              <a:extLst>
                <a:ext uri="{FF2B5EF4-FFF2-40B4-BE49-F238E27FC236}">
                  <a16:creationId xmlns:a16="http://schemas.microsoft.com/office/drawing/2014/main" id="{247E1AE3-FC7D-017C-C365-77B0147B4D10}"/>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115" r="-115"/>
              </a:stretch>
            </a:blipFill>
          </p:spPr>
          <p:txBody>
            <a:bodyPr/>
            <a:lstStyle/>
            <a:p>
              <a:endParaRPr lang="en-US" sz="1200" dirty="0">
                <a:latin typeface="Agrandir Narrow Heavy"/>
              </a:endParaRPr>
            </a:p>
          </p:txBody>
        </p:sp>
      </p:grpSp>
      <p:sp>
        <p:nvSpPr>
          <p:cNvPr id="58" name="TextBox 17">
            <a:extLst>
              <a:ext uri="{FF2B5EF4-FFF2-40B4-BE49-F238E27FC236}">
                <a16:creationId xmlns:a16="http://schemas.microsoft.com/office/drawing/2014/main" id="{249B3E2F-87A3-204E-EA7C-6F54FFADC8B0}"/>
              </a:ext>
            </a:extLst>
          </p:cNvPr>
          <p:cNvSpPr txBox="1"/>
          <p:nvPr/>
        </p:nvSpPr>
        <p:spPr>
          <a:xfrm>
            <a:off x="347545" y="391520"/>
            <a:ext cx="4996577" cy="588559"/>
          </a:xfrm>
          <a:prstGeom prst="rect">
            <a:avLst/>
          </a:prstGeom>
        </p:spPr>
        <p:txBody>
          <a:bodyPr wrap="square" lIns="0" tIns="0" rIns="0" bIns="0" rtlCol="0" anchor="t">
            <a:spAutoFit/>
          </a:bodyPr>
          <a:lstStyle/>
          <a:p>
            <a:pPr>
              <a:lnSpc>
                <a:spcPts val="4480"/>
              </a:lnSpc>
            </a:pPr>
            <a:r>
              <a:rPr lang="en-US" sz="4600" b="1" dirty="0">
                <a:solidFill>
                  <a:srgbClr val="003E7E"/>
                </a:solidFill>
                <a:latin typeface="Agrandir Narrow Heavy"/>
                <a:ea typeface="Agrandir Narrow Heavy"/>
                <a:cs typeface="Agrandir Narrow Heavy"/>
                <a:sym typeface="Agrandir Narrow Heavy"/>
              </a:rPr>
              <a:t>TLAP STAFF</a:t>
            </a:r>
          </a:p>
        </p:txBody>
      </p:sp>
      <p:sp>
        <p:nvSpPr>
          <p:cNvPr id="59" name="TextBox 18">
            <a:extLst>
              <a:ext uri="{FF2B5EF4-FFF2-40B4-BE49-F238E27FC236}">
                <a16:creationId xmlns:a16="http://schemas.microsoft.com/office/drawing/2014/main" id="{A63E94CF-569D-5157-161F-C06CCC9E2554}"/>
              </a:ext>
            </a:extLst>
          </p:cNvPr>
          <p:cNvSpPr txBox="1"/>
          <p:nvPr/>
        </p:nvSpPr>
        <p:spPr>
          <a:xfrm>
            <a:off x="347545" y="1383315"/>
            <a:ext cx="3284012" cy="2693430"/>
          </a:xfrm>
          <a:prstGeom prst="rect">
            <a:avLst/>
          </a:prstGeom>
        </p:spPr>
        <p:txBody>
          <a:bodyPr lIns="0" tIns="0" rIns="0" bIns="0" rtlCol="0" anchor="t">
            <a:spAutoFit/>
          </a:bodyPr>
          <a:lstStyle/>
          <a:p>
            <a:pPr>
              <a:lnSpc>
                <a:spcPts val="2100"/>
              </a:lnSpc>
            </a:pPr>
            <a:r>
              <a:rPr lang="en-US" sz="2000" dirty="0">
                <a:solidFill>
                  <a:srgbClr val="003E7E"/>
                </a:solidFill>
                <a:ea typeface="Public Sans"/>
                <a:cs typeface="Public Sans"/>
                <a:sym typeface="Public Sans"/>
              </a:rPr>
              <a:t>Under the leadership of our Executive Director, Buddy Stockwell, our highly-trained staff competently serves the Tennessee legal community with specialized clinical services.</a:t>
            </a:r>
          </a:p>
          <a:p>
            <a:pPr>
              <a:lnSpc>
                <a:spcPts val="2100"/>
              </a:lnSpc>
            </a:pPr>
            <a:endParaRPr lang="en-US" sz="2000" dirty="0">
              <a:solidFill>
                <a:srgbClr val="003E7E"/>
              </a:solidFill>
              <a:ea typeface="Public Sans"/>
              <a:cs typeface="Public Sans"/>
              <a:sym typeface="Public Sans"/>
            </a:endParaRPr>
          </a:p>
          <a:p>
            <a:pPr>
              <a:lnSpc>
                <a:spcPts val="2100"/>
              </a:lnSpc>
            </a:pPr>
            <a:r>
              <a:rPr lang="en-US" sz="2000" dirty="0">
                <a:solidFill>
                  <a:srgbClr val="003E7E"/>
                </a:solidFill>
                <a:ea typeface="Public Sans"/>
                <a:cs typeface="Public Sans"/>
                <a:sym typeface="Public Sans"/>
              </a:rPr>
              <a:t>Learn  more about our staff on: </a:t>
            </a:r>
          </a:p>
          <a:p>
            <a:pPr>
              <a:lnSpc>
                <a:spcPts val="2100"/>
              </a:lnSpc>
            </a:pPr>
            <a:r>
              <a:rPr lang="en-US" sz="2000" dirty="0">
                <a:solidFill>
                  <a:srgbClr val="003E7E"/>
                </a:solidFill>
                <a:ea typeface="Public Sans"/>
                <a:cs typeface="Public Sans"/>
                <a:sym typeface="Public Sans"/>
              </a:rPr>
              <a:t>https://tlap.org/staff/ </a:t>
            </a:r>
          </a:p>
        </p:txBody>
      </p:sp>
      <p:grpSp>
        <p:nvGrpSpPr>
          <p:cNvPr id="60" name="Group 19">
            <a:extLst>
              <a:ext uri="{FF2B5EF4-FFF2-40B4-BE49-F238E27FC236}">
                <a16:creationId xmlns:a16="http://schemas.microsoft.com/office/drawing/2014/main" id="{ED8F34A8-6CC7-448E-7D74-22EE10C3AE87}"/>
              </a:ext>
            </a:extLst>
          </p:cNvPr>
          <p:cNvGrpSpPr/>
          <p:nvPr/>
        </p:nvGrpSpPr>
        <p:grpSpPr>
          <a:xfrm>
            <a:off x="6169978" y="770381"/>
            <a:ext cx="3727491" cy="645587"/>
            <a:chOff x="-150821" y="-107499"/>
            <a:chExt cx="6005574" cy="1040141"/>
          </a:xfrm>
        </p:grpSpPr>
        <p:sp>
          <p:nvSpPr>
            <p:cNvPr id="61" name="TextBox 20">
              <a:extLst>
                <a:ext uri="{FF2B5EF4-FFF2-40B4-BE49-F238E27FC236}">
                  <a16:creationId xmlns:a16="http://schemas.microsoft.com/office/drawing/2014/main" id="{270144B0-EA56-304A-7D2F-366C4AED3A54}"/>
                </a:ext>
              </a:extLst>
            </p:cNvPr>
            <p:cNvSpPr txBox="1"/>
            <p:nvPr/>
          </p:nvSpPr>
          <p:spPr>
            <a:xfrm>
              <a:off x="-150819" y="530878"/>
              <a:ext cx="6005572" cy="401764"/>
            </a:xfrm>
            <a:prstGeom prst="rect">
              <a:avLst/>
            </a:prstGeom>
          </p:spPr>
          <p:txBody>
            <a:bodyPr lIns="0" tIns="0" rIns="0" bIns="0" rtlCol="0" anchor="t">
              <a:spAutoFit/>
            </a:bodyPr>
            <a:lstStyle/>
            <a:p>
              <a:pPr>
                <a:lnSpc>
                  <a:spcPts val="2100"/>
                </a:lnSpc>
              </a:pPr>
              <a:r>
                <a:rPr lang="en-US" sz="1400" dirty="0">
                  <a:solidFill>
                    <a:srgbClr val="003E7E"/>
                  </a:solidFill>
                  <a:ea typeface="Public Sans"/>
                  <a:cs typeface="Public Sans"/>
                  <a:sym typeface="Public Sans"/>
                </a:rPr>
                <a:t>CLINICAL DIRECTOR</a:t>
              </a:r>
            </a:p>
          </p:txBody>
        </p:sp>
        <p:sp>
          <p:nvSpPr>
            <p:cNvPr id="62" name="TextBox 21">
              <a:extLst>
                <a:ext uri="{FF2B5EF4-FFF2-40B4-BE49-F238E27FC236}">
                  <a16:creationId xmlns:a16="http://schemas.microsoft.com/office/drawing/2014/main" id="{6CEB5A72-54EB-F708-520B-570762E7567D}"/>
                </a:ext>
              </a:extLst>
            </p:cNvPr>
            <p:cNvSpPr txBox="1"/>
            <p:nvPr/>
          </p:nvSpPr>
          <p:spPr>
            <a:xfrm>
              <a:off x="-150821" y="-107499"/>
              <a:ext cx="5697840" cy="412610"/>
            </a:xfrm>
            <a:prstGeom prst="rect">
              <a:avLst/>
            </a:prstGeom>
          </p:spPr>
          <p:txBody>
            <a:bodyPr wrap="square" lIns="0" tIns="0" rIns="0" bIns="0" rtlCol="0" anchor="t">
              <a:spAutoFit/>
            </a:bodyPr>
            <a:lstStyle/>
            <a:p>
              <a:pPr>
                <a:lnSpc>
                  <a:spcPts val="2080"/>
                </a:lnSpc>
                <a:spcBef>
                  <a:spcPct val="0"/>
                </a:spcBef>
              </a:pPr>
              <a:r>
                <a:rPr lang="en-US" sz="1600" b="1" dirty="0">
                  <a:solidFill>
                    <a:srgbClr val="003E7E"/>
                  </a:solidFill>
                  <a:latin typeface="Agrandir Narrow Heavy"/>
                  <a:ea typeface="Agrandir Narrow Heavy"/>
                  <a:cs typeface="Agrandir Narrow Heavy"/>
                  <a:sym typeface="Agrandir Narrow Heavy"/>
                </a:rPr>
                <a:t>Lauren Castor, LPC-MHSP (temp)</a:t>
              </a:r>
            </a:p>
          </p:txBody>
        </p:sp>
      </p:grpSp>
      <p:grpSp>
        <p:nvGrpSpPr>
          <p:cNvPr id="63" name="Group 22">
            <a:extLst>
              <a:ext uri="{FF2B5EF4-FFF2-40B4-BE49-F238E27FC236}">
                <a16:creationId xmlns:a16="http://schemas.microsoft.com/office/drawing/2014/main" id="{00C7CF03-D9FE-C195-E331-5A04AF6BD5DD}"/>
              </a:ext>
            </a:extLst>
          </p:cNvPr>
          <p:cNvGrpSpPr/>
          <p:nvPr/>
        </p:nvGrpSpPr>
        <p:grpSpPr>
          <a:xfrm>
            <a:off x="6169979" y="2215065"/>
            <a:ext cx="3727491" cy="645587"/>
            <a:chOff x="-150819" y="-104777"/>
            <a:chExt cx="6005573" cy="1040143"/>
          </a:xfrm>
        </p:grpSpPr>
        <p:sp>
          <p:nvSpPr>
            <p:cNvPr id="64" name="TextBox 23">
              <a:extLst>
                <a:ext uri="{FF2B5EF4-FFF2-40B4-BE49-F238E27FC236}">
                  <a16:creationId xmlns:a16="http://schemas.microsoft.com/office/drawing/2014/main" id="{1E0012FC-C348-CEE8-C458-C1E535AFC5FD}"/>
                </a:ext>
              </a:extLst>
            </p:cNvPr>
            <p:cNvSpPr txBox="1"/>
            <p:nvPr/>
          </p:nvSpPr>
          <p:spPr>
            <a:xfrm>
              <a:off x="-150817" y="533601"/>
              <a:ext cx="6005571" cy="401765"/>
            </a:xfrm>
            <a:prstGeom prst="rect">
              <a:avLst/>
            </a:prstGeom>
          </p:spPr>
          <p:txBody>
            <a:bodyPr lIns="0" tIns="0" rIns="0" bIns="0" rtlCol="0" anchor="t">
              <a:spAutoFit/>
            </a:bodyPr>
            <a:lstStyle/>
            <a:p>
              <a:pPr>
                <a:lnSpc>
                  <a:spcPts val="2100"/>
                </a:lnSpc>
              </a:pPr>
              <a:r>
                <a:rPr lang="en-US" sz="1400" dirty="0">
                  <a:solidFill>
                    <a:srgbClr val="003E7E"/>
                  </a:solidFill>
                  <a:ea typeface="Public Sans"/>
                  <a:cs typeface="Public Sans"/>
                  <a:sym typeface="Public Sans"/>
                </a:rPr>
                <a:t>CLINICAL CASE MANAGER</a:t>
              </a:r>
            </a:p>
          </p:txBody>
        </p:sp>
        <p:sp>
          <p:nvSpPr>
            <p:cNvPr id="65" name="TextBox 24">
              <a:extLst>
                <a:ext uri="{FF2B5EF4-FFF2-40B4-BE49-F238E27FC236}">
                  <a16:creationId xmlns:a16="http://schemas.microsoft.com/office/drawing/2014/main" id="{7533CDF7-13F3-44FD-B6E8-E91CC85B63E8}"/>
                </a:ext>
              </a:extLst>
            </p:cNvPr>
            <p:cNvSpPr txBox="1"/>
            <p:nvPr/>
          </p:nvSpPr>
          <p:spPr>
            <a:xfrm>
              <a:off x="-150819" y="-104777"/>
              <a:ext cx="5608320" cy="412611"/>
            </a:xfrm>
            <a:prstGeom prst="rect">
              <a:avLst/>
            </a:prstGeom>
          </p:spPr>
          <p:txBody>
            <a:bodyPr wrap="square" lIns="0" tIns="0" rIns="0" bIns="0" rtlCol="0" anchor="t">
              <a:spAutoFit/>
            </a:bodyPr>
            <a:lstStyle/>
            <a:p>
              <a:pPr>
                <a:lnSpc>
                  <a:spcPts val="2080"/>
                </a:lnSpc>
                <a:spcBef>
                  <a:spcPct val="0"/>
                </a:spcBef>
              </a:pPr>
              <a:r>
                <a:rPr lang="en-US" sz="1600" b="1" dirty="0">
                  <a:solidFill>
                    <a:srgbClr val="003E7E"/>
                  </a:solidFill>
                  <a:ea typeface="Agrandir Narrow Heavy"/>
                  <a:cs typeface="Agrandir Narrow Heavy"/>
                  <a:sym typeface="Agrandir Narrow Heavy"/>
                </a:rPr>
                <a:t>Erin Lynch, LPC-MHSP (temp)</a:t>
              </a:r>
            </a:p>
          </p:txBody>
        </p:sp>
      </p:grpSp>
      <p:grpSp>
        <p:nvGrpSpPr>
          <p:cNvPr id="66" name="Group 25">
            <a:extLst>
              <a:ext uri="{FF2B5EF4-FFF2-40B4-BE49-F238E27FC236}">
                <a16:creationId xmlns:a16="http://schemas.microsoft.com/office/drawing/2014/main" id="{617F3F12-1EED-0374-75E2-B33EB39B683A}"/>
              </a:ext>
            </a:extLst>
          </p:cNvPr>
          <p:cNvGrpSpPr/>
          <p:nvPr/>
        </p:nvGrpSpPr>
        <p:grpSpPr>
          <a:xfrm>
            <a:off x="6156917" y="3658060"/>
            <a:ext cx="4276148" cy="645587"/>
            <a:chOff x="0" y="-104775"/>
            <a:chExt cx="6889544" cy="1040141"/>
          </a:xfrm>
        </p:grpSpPr>
        <p:sp>
          <p:nvSpPr>
            <p:cNvPr id="67" name="TextBox 26">
              <a:extLst>
                <a:ext uri="{FF2B5EF4-FFF2-40B4-BE49-F238E27FC236}">
                  <a16:creationId xmlns:a16="http://schemas.microsoft.com/office/drawing/2014/main" id="{21E9062A-2639-D78D-137A-7BAA03F01CB3}"/>
                </a:ext>
              </a:extLst>
            </p:cNvPr>
            <p:cNvSpPr txBox="1"/>
            <p:nvPr/>
          </p:nvSpPr>
          <p:spPr>
            <a:xfrm>
              <a:off x="0" y="533602"/>
              <a:ext cx="6889544" cy="401764"/>
            </a:xfrm>
            <a:prstGeom prst="rect">
              <a:avLst/>
            </a:prstGeom>
          </p:spPr>
          <p:txBody>
            <a:bodyPr lIns="0" tIns="0" rIns="0" bIns="0" rtlCol="0" anchor="t">
              <a:spAutoFit/>
            </a:bodyPr>
            <a:lstStyle/>
            <a:p>
              <a:pPr>
                <a:lnSpc>
                  <a:spcPts val="2100"/>
                </a:lnSpc>
              </a:pPr>
              <a:r>
                <a:rPr lang="en-US" sz="1400" dirty="0">
                  <a:solidFill>
                    <a:srgbClr val="003E7E"/>
                  </a:solidFill>
                  <a:ea typeface="Public Sans"/>
                  <a:cs typeface="Public Sans"/>
                  <a:sym typeface="Public Sans"/>
                </a:rPr>
                <a:t>OUTREACH &amp; CLINICAL COORDINATOR</a:t>
              </a:r>
            </a:p>
          </p:txBody>
        </p:sp>
        <p:sp>
          <p:nvSpPr>
            <p:cNvPr id="68" name="TextBox 27">
              <a:extLst>
                <a:ext uri="{FF2B5EF4-FFF2-40B4-BE49-F238E27FC236}">
                  <a16:creationId xmlns:a16="http://schemas.microsoft.com/office/drawing/2014/main" id="{013F0C7B-FF0B-9848-7B2F-CEE22272B3BA}"/>
                </a:ext>
              </a:extLst>
            </p:cNvPr>
            <p:cNvSpPr txBox="1"/>
            <p:nvPr/>
          </p:nvSpPr>
          <p:spPr>
            <a:xfrm>
              <a:off x="0" y="-104775"/>
              <a:ext cx="5697841" cy="412610"/>
            </a:xfrm>
            <a:prstGeom prst="rect">
              <a:avLst/>
            </a:prstGeom>
          </p:spPr>
          <p:txBody>
            <a:bodyPr lIns="0" tIns="0" rIns="0" bIns="0" rtlCol="0" anchor="t">
              <a:spAutoFit/>
            </a:bodyPr>
            <a:lstStyle/>
            <a:p>
              <a:pPr>
                <a:lnSpc>
                  <a:spcPts val="2080"/>
                </a:lnSpc>
                <a:spcBef>
                  <a:spcPct val="0"/>
                </a:spcBef>
              </a:pPr>
              <a:r>
                <a:rPr lang="en-US" sz="1600" b="1" dirty="0">
                  <a:solidFill>
                    <a:srgbClr val="003E7E"/>
                  </a:solidFill>
                  <a:ea typeface="Agrandir Narrow Heavy"/>
                  <a:cs typeface="Agrandir Narrow Heavy"/>
                  <a:sym typeface="Agrandir Narrow Heavy"/>
                </a:rPr>
                <a:t>Emily Lacey, CRS</a:t>
              </a:r>
            </a:p>
          </p:txBody>
        </p:sp>
      </p:grpSp>
      <p:grpSp>
        <p:nvGrpSpPr>
          <p:cNvPr id="69" name="Group 28">
            <a:extLst>
              <a:ext uri="{FF2B5EF4-FFF2-40B4-BE49-F238E27FC236}">
                <a16:creationId xmlns:a16="http://schemas.microsoft.com/office/drawing/2014/main" id="{91E4C343-3FE4-E02D-C0A9-409B0CDD81D0}"/>
              </a:ext>
            </a:extLst>
          </p:cNvPr>
          <p:cNvGrpSpPr/>
          <p:nvPr/>
        </p:nvGrpSpPr>
        <p:grpSpPr>
          <a:xfrm>
            <a:off x="6169979" y="5101053"/>
            <a:ext cx="4208965" cy="645587"/>
            <a:chOff x="0" y="-104775"/>
            <a:chExt cx="6781303" cy="1040141"/>
          </a:xfrm>
        </p:grpSpPr>
        <p:sp>
          <p:nvSpPr>
            <p:cNvPr id="70" name="TextBox 29">
              <a:extLst>
                <a:ext uri="{FF2B5EF4-FFF2-40B4-BE49-F238E27FC236}">
                  <a16:creationId xmlns:a16="http://schemas.microsoft.com/office/drawing/2014/main" id="{7F3CC3D1-211F-A6C8-8FA3-0B77215CE65E}"/>
                </a:ext>
              </a:extLst>
            </p:cNvPr>
            <p:cNvSpPr txBox="1"/>
            <p:nvPr/>
          </p:nvSpPr>
          <p:spPr>
            <a:xfrm>
              <a:off x="0" y="533602"/>
              <a:ext cx="6781303" cy="401764"/>
            </a:xfrm>
            <a:prstGeom prst="rect">
              <a:avLst/>
            </a:prstGeom>
          </p:spPr>
          <p:txBody>
            <a:bodyPr lIns="0" tIns="0" rIns="0" bIns="0" rtlCol="0" anchor="t">
              <a:spAutoFit/>
            </a:bodyPr>
            <a:lstStyle/>
            <a:p>
              <a:pPr>
                <a:lnSpc>
                  <a:spcPts val="2100"/>
                </a:lnSpc>
              </a:pPr>
              <a:r>
                <a:rPr lang="en-US" sz="1400" dirty="0">
                  <a:solidFill>
                    <a:srgbClr val="003E7E"/>
                  </a:solidFill>
                  <a:ea typeface="Public Sans"/>
                  <a:cs typeface="Public Sans"/>
                  <a:sym typeface="Public Sans"/>
                </a:rPr>
                <a:t>OFFICE &amp; MARKETING COORDINATOR</a:t>
              </a:r>
            </a:p>
          </p:txBody>
        </p:sp>
        <p:sp>
          <p:nvSpPr>
            <p:cNvPr id="71" name="TextBox 30">
              <a:extLst>
                <a:ext uri="{FF2B5EF4-FFF2-40B4-BE49-F238E27FC236}">
                  <a16:creationId xmlns:a16="http://schemas.microsoft.com/office/drawing/2014/main" id="{768CDF75-5240-7C36-2E04-9978EA9DCD29}"/>
                </a:ext>
              </a:extLst>
            </p:cNvPr>
            <p:cNvSpPr txBox="1"/>
            <p:nvPr/>
          </p:nvSpPr>
          <p:spPr>
            <a:xfrm>
              <a:off x="0" y="-104775"/>
              <a:ext cx="5608320" cy="412610"/>
            </a:xfrm>
            <a:prstGeom prst="rect">
              <a:avLst/>
            </a:prstGeom>
          </p:spPr>
          <p:txBody>
            <a:bodyPr lIns="0" tIns="0" rIns="0" bIns="0" rtlCol="0" anchor="t">
              <a:spAutoFit/>
            </a:bodyPr>
            <a:lstStyle/>
            <a:p>
              <a:pPr>
                <a:lnSpc>
                  <a:spcPts val="2080"/>
                </a:lnSpc>
                <a:spcBef>
                  <a:spcPct val="0"/>
                </a:spcBef>
              </a:pPr>
              <a:r>
                <a:rPr lang="en-US" sz="1600" b="1" dirty="0">
                  <a:solidFill>
                    <a:srgbClr val="003E7E"/>
                  </a:solidFill>
                  <a:ea typeface="Agrandir Narrow Heavy"/>
                  <a:cs typeface="Agrandir Narrow Heavy"/>
                  <a:sym typeface="Agrandir Narrow Heavy"/>
                </a:rPr>
                <a:t>Sarah Burden</a:t>
              </a:r>
            </a:p>
          </p:txBody>
        </p:sp>
      </p:grpSp>
      <p:grpSp>
        <p:nvGrpSpPr>
          <p:cNvPr id="72" name="Group 31">
            <a:extLst>
              <a:ext uri="{FF2B5EF4-FFF2-40B4-BE49-F238E27FC236}">
                <a16:creationId xmlns:a16="http://schemas.microsoft.com/office/drawing/2014/main" id="{B66FF269-ED2E-1AF8-D2E3-CB1A5BFDB126}"/>
              </a:ext>
            </a:extLst>
          </p:cNvPr>
          <p:cNvGrpSpPr/>
          <p:nvPr/>
        </p:nvGrpSpPr>
        <p:grpSpPr>
          <a:xfrm>
            <a:off x="1728133" y="5093493"/>
            <a:ext cx="3192092" cy="807565"/>
            <a:chOff x="0" y="-104775"/>
            <a:chExt cx="6709142" cy="1697341"/>
          </a:xfrm>
        </p:grpSpPr>
        <p:sp>
          <p:nvSpPr>
            <p:cNvPr id="73" name="TextBox 32">
              <a:extLst>
                <a:ext uri="{FF2B5EF4-FFF2-40B4-BE49-F238E27FC236}">
                  <a16:creationId xmlns:a16="http://schemas.microsoft.com/office/drawing/2014/main" id="{4FC42132-DC5D-4369-DB57-E18D6CCEE5D7}"/>
                </a:ext>
              </a:extLst>
            </p:cNvPr>
            <p:cNvSpPr txBox="1"/>
            <p:nvPr/>
          </p:nvSpPr>
          <p:spPr>
            <a:xfrm>
              <a:off x="0" y="1054303"/>
              <a:ext cx="6709142" cy="538263"/>
            </a:xfrm>
            <a:prstGeom prst="rect">
              <a:avLst/>
            </a:prstGeom>
          </p:spPr>
          <p:txBody>
            <a:bodyPr lIns="0" tIns="0" rIns="0" bIns="0" rtlCol="0" anchor="t">
              <a:spAutoFit/>
            </a:bodyPr>
            <a:lstStyle/>
            <a:p>
              <a:pPr>
                <a:lnSpc>
                  <a:spcPts val="2100"/>
                </a:lnSpc>
              </a:pPr>
              <a:r>
                <a:rPr lang="en-US" sz="1400" dirty="0">
                  <a:solidFill>
                    <a:srgbClr val="003E7E"/>
                  </a:solidFill>
                  <a:ea typeface="Public Sans"/>
                  <a:cs typeface="Public Sans"/>
                  <a:sym typeface="Public Sans"/>
                </a:rPr>
                <a:t>EXECUTIVE DIRECTOR</a:t>
              </a:r>
            </a:p>
          </p:txBody>
        </p:sp>
        <p:sp>
          <p:nvSpPr>
            <p:cNvPr id="74" name="TextBox 33">
              <a:extLst>
                <a:ext uri="{FF2B5EF4-FFF2-40B4-BE49-F238E27FC236}">
                  <a16:creationId xmlns:a16="http://schemas.microsoft.com/office/drawing/2014/main" id="{5246F75B-8D41-3745-CEC9-AED0C0D85996}"/>
                </a:ext>
              </a:extLst>
            </p:cNvPr>
            <p:cNvSpPr txBox="1"/>
            <p:nvPr/>
          </p:nvSpPr>
          <p:spPr>
            <a:xfrm>
              <a:off x="0" y="-104775"/>
              <a:ext cx="5742801" cy="1132858"/>
            </a:xfrm>
            <a:prstGeom prst="rect">
              <a:avLst/>
            </a:prstGeom>
          </p:spPr>
          <p:txBody>
            <a:bodyPr wrap="square" lIns="0" tIns="0" rIns="0" bIns="0" rtlCol="0" anchor="t">
              <a:spAutoFit/>
            </a:bodyPr>
            <a:lstStyle/>
            <a:p>
              <a:pPr>
                <a:lnSpc>
                  <a:spcPts val="2080"/>
                </a:lnSpc>
                <a:spcBef>
                  <a:spcPct val="0"/>
                </a:spcBef>
              </a:pPr>
              <a:r>
                <a:rPr lang="en-US" b="1" dirty="0">
                  <a:solidFill>
                    <a:srgbClr val="003E7E"/>
                  </a:solidFill>
                  <a:ea typeface="Agrandir Narrow Heavy"/>
                  <a:cs typeface="Agrandir Narrow Heavy"/>
                  <a:sym typeface="Agrandir Narrow Heavy"/>
                </a:rPr>
                <a:t>J.E. “Buddy” Stockwell III, J.D., CCI</a:t>
              </a:r>
            </a:p>
          </p:txBody>
        </p:sp>
      </p:grpSp>
    </p:spTree>
    <p:extLst>
      <p:ext uri="{BB962C8B-B14F-4D97-AF65-F5344CB8AC3E}">
        <p14:creationId xmlns:p14="http://schemas.microsoft.com/office/powerpoint/2010/main" val="4186039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443" y="1177287"/>
            <a:ext cx="6462713" cy="590691"/>
          </a:xfrm>
        </p:spPr>
        <p:txBody>
          <a:bodyPr/>
          <a:lstStyle/>
          <a:p>
            <a:pPr algn="ctr"/>
            <a:r>
              <a:rPr lang="en-US" i="1" dirty="0"/>
              <a:t>TLAP WILL HELP YOU!</a:t>
            </a:r>
          </a:p>
        </p:txBody>
      </p:sp>
      <p:sp>
        <p:nvSpPr>
          <p:cNvPr id="3" name="Content Placeholder 2"/>
          <p:cNvSpPr>
            <a:spLocks noGrp="1"/>
          </p:cNvSpPr>
          <p:nvPr>
            <p:ph idx="1"/>
          </p:nvPr>
        </p:nvSpPr>
        <p:spPr>
          <a:xfrm>
            <a:off x="541866" y="1966913"/>
            <a:ext cx="8060267" cy="3418454"/>
          </a:xfrm>
        </p:spPr>
        <p:txBody>
          <a:bodyPr>
            <a:normAutofit/>
          </a:bodyPr>
          <a:lstStyle/>
          <a:p>
            <a:pPr algn="ctr"/>
            <a:endParaRPr lang="en-US" sz="1125" b="1" i="1" dirty="0">
              <a:solidFill>
                <a:srgbClr val="004B8C"/>
              </a:solidFill>
            </a:endParaRPr>
          </a:p>
          <a:p>
            <a:pPr algn="ctr"/>
            <a:r>
              <a:rPr lang="en-US" sz="1950" b="1" dirty="0">
                <a:solidFill>
                  <a:schemeClr val="tx1"/>
                </a:solidFill>
                <a:latin typeface="+mj-lt"/>
              </a:rPr>
              <a:t>TLAP provides </a:t>
            </a:r>
            <a:r>
              <a:rPr lang="en-US" sz="1950" b="1" i="1" u="sng" dirty="0">
                <a:solidFill>
                  <a:schemeClr val="tx1"/>
                </a:solidFill>
                <a:latin typeface="+mj-lt"/>
              </a:rPr>
              <a:t>CONFIDENTIAL</a:t>
            </a:r>
            <a:r>
              <a:rPr lang="en-US" sz="1950" b="1" dirty="0">
                <a:solidFill>
                  <a:schemeClr val="tx1"/>
                </a:solidFill>
                <a:latin typeface="+mj-lt"/>
              </a:rPr>
              <a:t> professional clinical support to . . .</a:t>
            </a:r>
          </a:p>
          <a:p>
            <a:pPr algn="ctr"/>
            <a:endParaRPr lang="en-US" sz="1950" b="1" dirty="0">
              <a:solidFill>
                <a:schemeClr val="tx1"/>
              </a:solidFill>
              <a:latin typeface="+mj-lt"/>
            </a:endParaRPr>
          </a:p>
          <a:p>
            <a:pPr algn="ctr"/>
            <a:r>
              <a:rPr lang="en-US" sz="2400" b="1" dirty="0">
                <a:solidFill>
                  <a:schemeClr val="tx1"/>
                </a:solidFill>
                <a:latin typeface="+mj-lt"/>
              </a:rPr>
              <a:t>Lawyers, Judges, and Law Students</a:t>
            </a:r>
          </a:p>
          <a:p>
            <a:pPr algn="ctr"/>
            <a:endParaRPr lang="en-US" sz="1950" b="1" dirty="0">
              <a:solidFill>
                <a:schemeClr val="tx1"/>
              </a:solidFill>
              <a:latin typeface="+mj-lt"/>
            </a:endParaRPr>
          </a:p>
          <a:p>
            <a:pPr algn="ctr"/>
            <a:r>
              <a:rPr lang="en-US" sz="1950" b="1" dirty="0">
                <a:solidFill>
                  <a:schemeClr val="tx1"/>
                </a:solidFill>
                <a:latin typeface="+mj-lt"/>
              </a:rPr>
              <a:t>Whether it be lawyer-specific tools for everyone in the profession to practice wellness, well-being, and resilience, or addressing a very serious mental health or addiction problem and restoring fitness-to-practice . . .</a:t>
            </a:r>
          </a:p>
          <a:p>
            <a:pPr algn="ctr"/>
            <a:endParaRPr lang="en-US" sz="1950" b="1" dirty="0">
              <a:solidFill>
                <a:schemeClr val="tx1"/>
              </a:solidFill>
              <a:latin typeface="+mj-lt"/>
            </a:endParaRPr>
          </a:p>
          <a:p>
            <a:pPr algn="ctr"/>
            <a:r>
              <a:rPr lang="en-US" sz="1950" b="1" dirty="0">
                <a:solidFill>
                  <a:schemeClr val="tx1"/>
                </a:solidFill>
                <a:latin typeface="+mj-lt"/>
              </a:rPr>
              <a:t> </a:t>
            </a:r>
            <a:r>
              <a:rPr lang="en-US" sz="2700" b="1" i="1" dirty="0">
                <a:solidFill>
                  <a:schemeClr val="tx1"/>
                </a:solidFill>
                <a:latin typeface="+mj-lt"/>
              </a:rPr>
              <a:t>TLAP is your highly-specialized clinical resource!</a:t>
            </a:r>
          </a:p>
          <a:p>
            <a:pPr algn="ctr"/>
            <a:endParaRPr lang="en-US" sz="1950" b="1" dirty="0">
              <a:solidFill>
                <a:srgbClr val="004B8C"/>
              </a:solidFill>
              <a:latin typeface="+mj-lt"/>
            </a:endParaRPr>
          </a:p>
          <a:p>
            <a:pPr algn="ctr"/>
            <a:endParaRPr lang="en-US" sz="1950" b="1" dirty="0">
              <a:solidFill>
                <a:srgbClr val="004B8C"/>
              </a:solidFill>
              <a:latin typeface="+mj-lt"/>
            </a:endParaRPr>
          </a:p>
        </p:txBody>
      </p:sp>
      <p:pic>
        <p:nvPicPr>
          <p:cNvPr id="5" name="Picture 4" descr="A picture containing drawing&#10;&#10;Description automatically generated">
            <a:extLst>
              <a:ext uri="{FF2B5EF4-FFF2-40B4-BE49-F238E27FC236}">
                <a16:creationId xmlns:a16="http://schemas.microsoft.com/office/drawing/2014/main" id="{CB51FDAA-07F0-48C9-A481-8224227F0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540" y="4891087"/>
            <a:ext cx="1682263" cy="841132"/>
          </a:xfrm>
          <a:prstGeom prst="rect">
            <a:avLst/>
          </a:prstGeom>
        </p:spPr>
      </p:pic>
    </p:spTree>
    <p:extLst>
      <p:ext uri="{BB962C8B-B14F-4D97-AF65-F5344CB8AC3E}">
        <p14:creationId xmlns:p14="http://schemas.microsoft.com/office/powerpoint/2010/main" val="2709072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uddy Stockwell\Desktop\CoLap2014\diversity happy shutterstock_1405165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731" y="1387736"/>
            <a:ext cx="6123188" cy="40825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2765" y="5853511"/>
            <a:ext cx="7369120" cy="570284"/>
          </a:xfrm>
          <a:prstGeom prst="rect">
            <a:avLst/>
          </a:prstGeom>
        </p:spPr>
        <p:txBody>
          <a:bodyPr wrap="square">
            <a:spAutoFit/>
          </a:bodyPr>
          <a:lstStyle/>
          <a:p>
            <a:pPr algn="ctr" defTabSz="806867"/>
            <a:r>
              <a:rPr lang="en-US" sz="3106" b="1" dirty="0">
                <a:solidFill>
                  <a:prstClr val="black"/>
                </a:solidFill>
                <a:latin typeface="Calibri"/>
              </a:rPr>
              <a:t> </a:t>
            </a:r>
            <a:r>
              <a:rPr lang="en-US" sz="3106" b="1" i="1" dirty="0">
                <a:solidFill>
                  <a:prstClr val="black"/>
                </a:solidFill>
                <a:latin typeface="Calibri"/>
              </a:rPr>
              <a:t>Happy and Healthy Lawyers at Their Best!</a:t>
            </a:r>
          </a:p>
        </p:txBody>
      </p:sp>
      <p:sp>
        <p:nvSpPr>
          <p:cNvPr id="4" name="Rectangle 3"/>
          <p:cNvSpPr/>
          <p:nvPr/>
        </p:nvSpPr>
        <p:spPr>
          <a:xfrm>
            <a:off x="1843165" y="434205"/>
            <a:ext cx="5233420" cy="769441"/>
          </a:xfrm>
          <a:prstGeom prst="rect">
            <a:avLst/>
          </a:prstGeom>
        </p:spPr>
        <p:txBody>
          <a:bodyPr wrap="none">
            <a:spAutoFit/>
          </a:bodyPr>
          <a:lstStyle/>
          <a:p>
            <a:pPr defTabSz="806867"/>
            <a:r>
              <a:rPr lang="en-US" sz="4400" b="1" dirty="0">
                <a:solidFill>
                  <a:schemeClr val="tx2"/>
                </a:solidFill>
                <a:latin typeface="Trebuchet MS" panose="020B0603020202020204" pitchFamily="34" charset="0"/>
              </a:rPr>
              <a:t>THE GOAL OF TLAP</a:t>
            </a:r>
          </a:p>
        </p:txBody>
      </p:sp>
    </p:spTree>
    <p:extLst>
      <p:ext uri="{BB962C8B-B14F-4D97-AF65-F5344CB8AC3E}">
        <p14:creationId xmlns:p14="http://schemas.microsoft.com/office/powerpoint/2010/main" val="3100752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464" y="1469708"/>
            <a:ext cx="6157072" cy="988604"/>
          </a:xfrm>
          <a:prstGeom prst="rect">
            <a:avLst/>
          </a:prstGeom>
          <a:noFill/>
        </p:spPr>
        <p:txBody>
          <a:bodyPr wrap="square" rtlCol="0">
            <a:spAutoFit/>
          </a:bodyPr>
          <a:lstStyle/>
          <a:p>
            <a:pPr algn="ctr" defTabSz="605150"/>
            <a:r>
              <a:rPr lang="en-US" sz="5824" b="1" i="1" dirty="0">
                <a:solidFill>
                  <a:srgbClr val="003E7E"/>
                </a:solidFill>
                <a:latin typeface="Calibri"/>
              </a:rPr>
              <a:t>THANK YOU!</a:t>
            </a:r>
            <a:endParaRPr lang="en-US" sz="1748" dirty="0">
              <a:solidFill>
                <a:srgbClr val="003E7E"/>
              </a:solidFill>
              <a:latin typeface="Calibri"/>
            </a:endParaRPr>
          </a:p>
        </p:txBody>
      </p:sp>
      <p:sp>
        <p:nvSpPr>
          <p:cNvPr id="3" name="Subtitle 2"/>
          <p:cNvSpPr txBox="1">
            <a:spLocks/>
          </p:cNvSpPr>
          <p:nvPr/>
        </p:nvSpPr>
        <p:spPr>
          <a:xfrm>
            <a:off x="4684890" y="2975139"/>
            <a:ext cx="3988464" cy="2057400"/>
          </a:xfrm>
          <a:prstGeom prst="rect">
            <a:avLst/>
          </a:prstGeom>
        </p:spPr>
        <p:txBody>
          <a:bodyPr>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605150">
              <a:buClr>
                <a:srgbClr val="9BBB59"/>
              </a:buClr>
              <a:buNone/>
            </a:pPr>
            <a:r>
              <a:rPr lang="en-US" sz="1893" b="1" dirty="0">
                <a:latin typeface="Calibri"/>
              </a:rPr>
              <a:t>J.E. Buddy Stockwell III, JD, CCI </a:t>
            </a:r>
          </a:p>
          <a:p>
            <a:pPr marL="0" indent="0" defTabSz="605150">
              <a:buClr>
                <a:srgbClr val="9BBB59"/>
              </a:buClr>
              <a:buNone/>
            </a:pPr>
            <a:r>
              <a:rPr lang="en-US" sz="1893" b="1" dirty="0">
                <a:latin typeface="Calibri"/>
              </a:rPr>
              <a:t>Executive Director </a:t>
            </a:r>
          </a:p>
          <a:p>
            <a:pPr marL="0" indent="0" defTabSz="605150">
              <a:buClr>
                <a:srgbClr val="9BBB59"/>
              </a:buClr>
              <a:buNone/>
            </a:pPr>
            <a:r>
              <a:rPr lang="en-US" sz="1893" b="1" dirty="0">
                <a:latin typeface="Calibri"/>
              </a:rPr>
              <a:t>Tennessee Lawyers Assistance Program </a:t>
            </a:r>
          </a:p>
          <a:p>
            <a:pPr marL="0" indent="0" defTabSz="605150">
              <a:buClr>
                <a:srgbClr val="9BBB59"/>
              </a:buClr>
              <a:buNone/>
            </a:pPr>
            <a:r>
              <a:rPr lang="en-US" sz="1893" b="1" dirty="0">
                <a:latin typeface="Calibri"/>
              </a:rPr>
              <a:t>(615) 741-3238</a:t>
            </a:r>
          </a:p>
          <a:p>
            <a:pPr marL="0" indent="0" defTabSz="605150">
              <a:buClr>
                <a:srgbClr val="9BBB59"/>
              </a:buClr>
              <a:buNone/>
            </a:pPr>
            <a:r>
              <a:rPr lang="en-US" sz="1893" b="1" dirty="0">
                <a:latin typeface="Calibri"/>
              </a:rPr>
              <a:t>Buddy.Stockwell@tncourts.gov</a:t>
            </a:r>
          </a:p>
          <a:p>
            <a:pPr marL="0" indent="0" defTabSz="605150">
              <a:buClr>
                <a:srgbClr val="9BBB59"/>
              </a:buClr>
              <a:buNone/>
            </a:pPr>
            <a:r>
              <a:rPr lang="en-US" sz="1893" b="1" dirty="0">
                <a:latin typeface="Calibri"/>
              </a:rPr>
              <a:t>www.tlap.org</a:t>
            </a:r>
          </a:p>
          <a:p>
            <a:pPr marL="181545" indent="-181545" defTabSz="605150">
              <a:buClr>
                <a:srgbClr val="9BBB59"/>
              </a:buClr>
            </a:pPr>
            <a:endParaRPr lang="en-US" sz="1893" dirty="0">
              <a:solidFill>
                <a:prstClr val="black"/>
              </a:solidFill>
              <a:latin typeface="Calibri"/>
            </a:endParaRPr>
          </a:p>
        </p:txBody>
      </p:sp>
      <p:sp>
        <p:nvSpPr>
          <p:cNvPr id="4" name="TextBox 3"/>
          <p:cNvSpPr txBox="1"/>
          <p:nvPr/>
        </p:nvSpPr>
        <p:spPr>
          <a:xfrm>
            <a:off x="3407149" y="5402403"/>
            <a:ext cx="2036327" cy="293927"/>
          </a:xfrm>
          <a:prstGeom prst="rect">
            <a:avLst/>
          </a:prstGeom>
          <a:noFill/>
        </p:spPr>
        <p:txBody>
          <a:bodyPr wrap="none" rtlCol="0">
            <a:spAutoFit/>
          </a:bodyPr>
          <a:lstStyle/>
          <a:p>
            <a:pPr defTabSz="605150"/>
            <a:r>
              <a:rPr lang="en-US" sz="1310" dirty="0">
                <a:solidFill>
                  <a:prstClr val="black"/>
                </a:solidFill>
                <a:latin typeface="Calibri"/>
              </a:rPr>
              <a:t>All Rights Reserved © 2025</a:t>
            </a:r>
          </a:p>
        </p:txBody>
      </p:sp>
      <p:pic>
        <p:nvPicPr>
          <p:cNvPr id="5" name="Picture 4" descr="Logo&#10;&#10;Description automatically generated">
            <a:extLst>
              <a:ext uri="{FF2B5EF4-FFF2-40B4-BE49-F238E27FC236}">
                <a16:creationId xmlns:a16="http://schemas.microsoft.com/office/drawing/2014/main" id="{108F69B9-3AAE-3108-CCA1-2B08FCDF7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267410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10F8-4E0C-4215-9295-4D9DFB7DBB74}"/>
              </a:ext>
            </a:extLst>
          </p:cNvPr>
          <p:cNvSpPr>
            <a:spLocks noGrp="1"/>
          </p:cNvSpPr>
          <p:nvPr>
            <p:ph type="title"/>
          </p:nvPr>
        </p:nvSpPr>
        <p:spPr>
          <a:xfrm>
            <a:off x="1904999" y="385309"/>
            <a:ext cx="5334000" cy="590691"/>
          </a:xfrm>
        </p:spPr>
        <p:txBody>
          <a:bodyPr>
            <a:noAutofit/>
          </a:bodyPr>
          <a:lstStyle/>
          <a:p>
            <a:pPr algn="ctr"/>
            <a:r>
              <a:rPr lang="en-US" sz="4400" dirty="0"/>
              <a:t>Compassion Fatigue</a:t>
            </a:r>
          </a:p>
        </p:txBody>
      </p:sp>
      <p:sp>
        <p:nvSpPr>
          <p:cNvPr id="3" name="Content Placeholder 2">
            <a:extLst>
              <a:ext uri="{FF2B5EF4-FFF2-40B4-BE49-F238E27FC236}">
                <a16:creationId xmlns:a16="http://schemas.microsoft.com/office/drawing/2014/main" id="{7E587D6A-FBE0-417B-BC5D-DB5426438F52}"/>
              </a:ext>
            </a:extLst>
          </p:cNvPr>
          <p:cNvSpPr>
            <a:spLocks noGrp="1"/>
          </p:cNvSpPr>
          <p:nvPr>
            <p:ph idx="1"/>
          </p:nvPr>
        </p:nvSpPr>
        <p:spPr>
          <a:xfrm>
            <a:off x="439190" y="1876608"/>
            <a:ext cx="8265619" cy="3451394"/>
          </a:xfrm>
        </p:spPr>
        <p:txBody>
          <a:bodyPr/>
          <a:lstStyle/>
          <a:p>
            <a:pPr marL="342900" indent="-342900">
              <a:buFont typeface="Arial" panose="020B0604020202020204" pitchFamily="34" charset="0"/>
              <a:buChar char="•"/>
            </a:pPr>
            <a:r>
              <a:rPr lang="en-US" sz="2400" dirty="0">
                <a:solidFill>
                  <a:schemeClr val="tx1"/>
                </a:solidFill>
                <a:latin typeface="+mn-lt"/>
              </a:rPr>
              <a:t>Cumulative physical/emotional/psychological effect of continual exposure to traumatic events and distressing stories</a:t>
            </a:r>
          </a:p>
          <a:p>
            <a:pPr marL="342900" indent="-342900">
              <a:lnSpc>
                <a:spcPct val="150000"/>
              </a:lnSpc>
              <a:buFont typeface="Arial" panose="020B0604020202020204" pitchFamily="34" charset="0"/>
              <a:buChar char="•"/>
            </a:pPr>
            <a:r>
              <a:rPr lang="en-US" sz="2400" dirty="0">
                <a:solidFill>
                  <a:schemeClr val="tx1"/>
                </a:solidFill>
                <a:latin typeface="+mn-lt"/>
              </a:rPr>
              <a:t>While working in a helping capacity</a:t>
            </a:r>
          </a:p>
          <a:p>
            <a:pPr marL="342900" indent="-342900">
              <a:lnSpc>
                <a:spcPct val="150000"/>
              </a:lnSpc>
              <a:buFont typeface="Arial" panose="020B0604020202020204" pitchFamily="34" charset="0"/>
              <a:buChar char="•"/>
            </a:pPr>
            <a:r>
              <a:rPr lang="en-US" sz="2400" dirty="0">
                <a:solidFill>
                  <a:schemeClr val="tx1"/>
                </a:solidFill>
                <a:latin typeface="+mn-lt"/>
              </a:rPr>
              <a:t>Where demands outweigh resources</a:t>
            </a:r>
          </a:p>
          <a:p>
            <a:pPr marL="342900" indent="-342900">
              <a:lnSpc>
                <a:spcPct val="150000"/>
              </a:lnSpc>
              <a:buFont typeface="Arial" panose="020B0604020202020204" pitchFamily="34" charset="0"/>
              <a:buChar char="•"/>
            </a:pPr>
            <a:endParaRPr lang="en-US" sz="2400" i="1" dirty="0">
              <a:solidFill>
                <a:schemeClr val="tx1"/>
              </a:solidFill>
              <a:latin typeface="+mn-lt"/>
            </a:endParaRPr>
          </a:p>
          <a:p>
            <a:pPr algn="ctr">
              <a:lnSpc>
                <a:spcPct val="150000"/>
              </a:lnSpc>
            </a:pPr>
            <a:r>
              <a:rPr lang="en-US" sz="2400" b="1" i="1" dirty="0">
                <a:solidFill>
                  <a:schemeClr val="tx1"/>
                </a:solidFill>
                <a:latin typeface="+mn-lt"/>
              </a:rPr>
              <a:t>CRIMINAL AND DOMESTIC LITIGATION</a:t>
            </a:r>
          </a:p>
          <a:p>
            <a:pPr algn="ctr">
              <a:lnSpc>
                <a:spcPct val="150000"/>
              </a:lnSpc>
            </a:pPr>
            <a:r>
              <a:rPr lang="en-US" sz="2400" b="1" i="1" dirty="0">
                <a:solidFill>
                  <a:schemeClr val="tx1"/>
                </a:solidFill>
                <a:latin typeface="+mn-lt"/>
              </a:rPr>
              <a:t>HIGHEST RISK</a:t>
            </a:r>
            <a:endParaRPr lang="en-US" sz="2400" b="1" dirty="0">
              <a:solidFill>
                <a:schemeClr val="tx1"/>
              </a:solidFill>
              <a:latin typeface="+mn-lt"/>
            </a:endParaRPr>
          </a:p>
        </p:txBody>
      </p:sp>
      <p:pic>
        <p:nvPicPr>
          <p:cNvPr id="5" name="Picture 4" descr="A picture containing drawing&#10;&#10;Description automatically generated">
            <a:extLst>
              <a:ext uri="{FF2B5EF4-FFF2-40B4-BE49-F238E27FC236}">
                <a16:creationId xmlns:a16="http://schemas.microsoft.com/office/drawing/2014/main" id="{B26CF9B4-B805-4464-94F0-7655F0B0F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5410200"/>
            <a:ext cx="1682263" cy="841132"/>
          </a:xfrm>
          <a:prstGeom prst="rect">
            <a:avLst/>
          </a:prstGeom>
        </p:spPr>
      </p:pic>
    </p:spTree>
    <p:extLst>
      <p:ext uri="{BB962C8B-B14F-4D97-AF65-F5344CB8AC3E}">
        <p14:creationId xmlns:p14="http://schemas.microsoft.com/office/powerpoint/2010/main" val="360856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D667-D5AE-EE4C-5DE1-E5E776543CE5}"/>
              </a:ext>
            </a:extLst>
          </p:cNvPr>
          <p:cNvSpPr>
            <a:spLocks noGrp="1"/>
          </p:cNvSpPr>
          <p:nvPr>
            <p:ph type="title"/>
          </p:nvPr>
        </p:nvSpPr>
        <p:spPr>
          <a:xfrm>
            <a:off x="439997" y="221630"/>
            <a:ext cx="8264003" cy="1354217"/>
          </a:xfrm>
        </p:spPr>
        <p:txBody>
          <a:bodyPr/>
          <a:lstStyle/>
          <a:p>
            <a:pPr algn="ctr"/>
            <a:r>
              <a:rPr lang="en-US" sz="4400" dirty="0"/>
              <a:t>Lawyer Dementia On The Rise</a:t>
            </a:r>
          </a:p>
        </p:txBody>
      </p:sp>
      <p:sp>
        <p:nvSpPr>
          <p:cNvPr id="3" name="Text Placeholder 2">
            <a:extLst>
              <a:ext uri="{FF2B5EF4-FFF2-40B4-BE49-F238E27FC236}">
                <a16:creationId xmlns:a16="http://schemas.microsoft.com/office/drawing/2014/main" id="{1B9D06C3-AF83-6ED2-82A0-35D421124D5A}"/>
              </a:ext>
            </a:extLst>
          </p:cNvPr>
          <p:cNvSpPr>
            <a:spLocks noGrp="1"/>
          </p:cNvSpPr>
          <p:nvPr>
            <p:ph type="body" idx="1"/>
          </p:nvPr>
        </p:nvSpPr>
        <p:spPr>
          <a:xfrm>
            <a:off x="787398" y="1219200"/>
            <a:ext cx="7569200" cy="4527695"/>
          </a:xfrm>
        </p:spPr>
        <p:txBody>
          <a:bodyPr/>
          <a:lstStyle/>
          <a:p>
            <a:pPr marL="285750" indent="-285750">
              <a:lnSpc>
                <a:spcPct val="150000"/>
              </a:lnSpc>
              <a:buFont typeface="Arial" panose="020B0604020202020204" pitchFamily="34" charset="0"/>
              <a:buChar char="•"/>
            </a:pPr>
            <a:r>
              <a:rPr lang="en-US" sz="2400" dirty="0">
                <a:solidFill>
                  <a:schemeClr val="tx1"/>
                </a:solidFill>
                <a:latin typeface="+mn-lt"/>
              </a:rPr>
              <a:t>The Senior Tsunami is here now (Baby Boomers)</a:t>
            </a:r>
          </a:p>
          <a:p>
            <a:pPr marL="285750" indent="-285750">
              <a:lnSpc>
                <a:spcPct val="150000"/>
              </a:lnSpc>
              <a:buFont typeface="Arial" panose="020B0604020202020204" pitchFamily="34" charset="0"/>
              <a:buChar char="•"/>
            </a:pPr>
            <a:r>
              <a:rPr lang="en-US" sz="2400" dirty="0">
                <a:solidFill>
                  <a:schemeClr val="tx1"/>
                </a:solidFill>
                <a:latin typeface="+mn-lt"/>
              </a:rPr>
              <a:t>Judges and lawyers equally at risk</a:t>
            </a:r>
          </a:p>
          <a:p>
            <a:pPr marL="285750" indent="-285750">
              <a:lnSpc>
                <a:spcPct val="150000"/>
              </a:lnSpc>
              <a:buFont typeface="Arial" panose="020B0604020202020204" pitchFamily="34" charset="0"/>
              <a:buChar char="•"/>
            </a:pPr>
            <a:r>
              <a:rPr lang="en-US" sz="2400" dirty="0">
                <a:solidFill>
                  <a:schemeClr val="tx1"/>
                </a:solidFill>
                <a:latin typeface="+mn-lt"/>
              </a:rPr>
              <a:t>TLAP is a very safe place to call confidentially</a:t>
            </a:r>
          </a:p>
          <a:p>
            <a:pPr marL="285750" indent="-285750">
              <a:lnSpc>
                <a:spcPct val="150000"/>
              </a:lnSpc>
              <a:buFont typeface="Arial" panose="020B0604020202020204" pitchFamily="34" charset="0"/>
              <a:buChar char="•"/>
            </a:pPr>
            <a:r>
              <a:rPr lang="en-US" sz="2400" dirty="0">
                <a:solidFill>
                  <a:schemeClr val="tx1"/>
                </a:solidFill>
                <a:latin typeface="+mn-lt"/>
              </a:rPr>
              <a:t>Call about you, or another lawyer/judge</a:t>
            </a:r>
          </a:p>
          <a:p>
            <a:pPr marL="285750" indent="-285750">
              <a:lnSpc>
                <a:spcPct val="150000"/>
              </a:lnSpc>
              <a:buFont typeface="Arial" panose="020B0604020202020204" pitchFamily="34" charset="0"/>
              <a:buChar char="•"/>
            </a:pPr>
            <a:r>
              <a:rPr lang="en-US" sz="2400" dirty="0">
                <a:solidFill>
                  <a:schemeClr val="tx1"/>
                </a:solidFill>
                <a:latin typeface="+mn-lt"/>
              </a:rPr>
              <a:t>Interventions are available</a:t>
            </a:r>
          </a:p>
          <a:p>
            <a:pPr marL="285750" indent="-285750">
              <a:lnSpc>
                <a:spcPct val="150000"/>
              </a:lnSpc>
              <a:buFont typeface="Arial" panose="020B0604020202020204" pitchFamily="34" charset="0"/>
              <a:buChar char="•"/>
            </a:pPr>
            <a:r>
              <a:rPr lang="en-US" sz="2400" dirty="0">
                <a:solidFill>
                  <a:schemeClr val="tx1"/>
                </a:solidFill>
                <a:latin typeface="+mn-lt"/>
              </a:rPr>
              <a:t>TLAP is seeing an increase in these cases</a:t>
            </a:r>
          </a:p>
          <a:p>
            <a:pPr marL="285750" indent="-285750">
              <a:lnSpc>
                <a:spcPct val="150000"/>
              </a:lnSpc>
              <a:buFont typeface="Arial" panose="020B0604020202020204" pitchFamily="34" charset="0"/>
              <a:buChar char="•"/>
            </a:pPr>
            <a:r>
              <a:rPr lang="en-US" sz="2400" dirty="0">
                <a:solidFill>
                  <a:schemeClr val="tx1"/>
                </a:solidFill>
                <a:latin typeface="+mn-lt"/>
              </a:rPr>
              <a:t>Simple path forward: </a:t>
            </a:r>
            <a:r>
              <a:rPr lang="en-US" sz="2400" i="1" dirty="0">
                <a:solidFill>
                  <a:schemeClr val="tx1"/>
                </a:solidFill>
                <a:latin typeface="+mn-lt"/>
              </a:rPr>
              <a:t>neurocognitive assessment</a:t>
            </a:r>
            <a:endParaRPr lang="en-US" sz="2400" dirty="0">
              <a:solidFill>
                <a:schemeClr val="tx1"/>
              </a:solidFill>
              <a:latin typeface="+mn-lt"/>
            </a:endParaRPr>
          </a:p>
          <a:p>
            <a:pPr marL="285750" indent="-285750">
              <a:lnSpc>
                <a:spcPct val="150000"/>
              </a:lnSpc>
              <a:buFont typeface="Arial" panose="020B0604020202020204" pitchFamily="34" charset="0"/>
              <a:buChar char="•"/>
            </a:pPr>
            <a:r>
              <a:rPr lang="en-US" sz="2400" dirty="0">
                <a:solidFill>
                  <a:schemeClr val="tx1"/>
                </a:solidFill>
                <a:latin typeface="+mn-lt"/>
              </a:rPr>
              <a:t>TLAP-approved providers qualified to determine fitness</a:t>
            </a:r>
          </a:p>
          <a:p>
            <a:pPr marL="285750" indent="-285750">
              <a:lnSpc>
                <a:spcPct val="150000"/>
              </a:lnSpc>
              <a:buFont typeface="Arial" panose="020B0604020202020204" pitchFamily="34" charset="0"/>
              <a:buChar char="•"/>
            </a:pPr>
            <a:endParaRPr lang="en-US" sz="2400" dirty="0">
              <a:solidFill>
                <a:schemeClr val="tx2"/>
              </a:solidFill>
              <a:latin typeface="+mn-lt"/>
            </a:endParaRPr>
          </a:p>
          <a:p>
            <a:endParaRPr lang="en-US" dirty="0"/>
          </a:p>
        </p:txBody>
      </p:sp>
      <p:pic>
        <p:nvPicPr>
          <p:cNvPr id="4" name="Picture 3" descr="Logo&#10;&#10;Description automatically generated">
            <a:extLst>
              <a:ext uri="{FF2B5EF4-FFF2-40B4-BE49-F238E27FC236}">
                <a16:creationId xmlns:a16="http://schemas.microsoft.com/office/drawing/2014/main" id="{5E476060-5845-3174-2A0B-E14378146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452" y="5746895"/>
            <a:ext cx="1778950" cy="889475"/>
          </a:xfrm>
          <a:prstGeom prst="rect">
            <a:avLst/>
          </a:prstGeom>
        </p:spPr>
      </p:pic>
    </p:spTree>
    <p:extLst>
      <p:ext uri="{BB962C8B-B14F-4D97-AF65-F5344CB8AC3E}">
        <p14:creationId xmlns:p14="http://schemas.microsoft.com/office/powerpoint/2010/main" val="13214452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4792</TotalTime>
  <Words>4411</Words>
  <Application>Microsoft Office PowerPoint</Application>
  <PresentationFormat>On-screen Show (4:3)</PresentationFormat>
  <Paragraphs>593</Paragraphs>
  <Slides>74</Slides>
  <Notes>10</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74</vt:i4>
      </vt:variant>
    </vt:vector>
  </HeadingPairs>
  <TitlesOfParts>
    <vt:vector size="101" baseType="lpstr">
      <vt:lpstr>Agency FB</vt:lpstr>
      <vt:lpstr>Agrandir Narrow Heavy</vt:lpstr>
      <vt:lpstr>Aldhabi</vt:lpstr>
      <vt:lpstr>Arial</vt:lpstr>
      <vt:lpstr>Arial Black</vt:lpstr>
      <vt:lpstr>Arial Narrow</vt:lpstr>
      <vt:lpstr>Arial Nova</vt:lpstr>
      <vt:lpstr>Baguet Script</vt:lpstr>
      <vt:lpstr>Bahnschrift SemiBold Condensed</vt:lpstr>
      <vt:lpstr>Berlin Sans FB</vt:lpstr>
      <vt:lpstr>Bodoni MT Black</vt:lpstr>
      <vt:lpstr>Book Antiqua</vt:lpstr>
      <vt:lpstr>Britannic Bold</vt:lpstr>
      <vt:lpstr>Calibri</vt:lpstr>
      <vt:lpstr>Calisto MT</vt:lpstr>
      <vt:lpstr>Candara</vt:lpstr>
      <vt:lpstr>Cascadia Code</vt:lpstr>
      <vt:lpstr>Copperplate Gothic Bold</vt:lpstr>
      <vt:lpstr>Franklin Gothic Demi Cond</vt:lpstr>
      <vt:lpstr>MV Boli</vt:lpstr>
      <vt:lpstr>p22-underground</vt:lpstr>
      <vt:lpstr>Public Sans</vt:lpstr>
      <vt:lpstr>Times New Roman</vt:lpstr>
      <vt:lpstr>Trade Gothic Inline</vt:lpstr>
      <vt:lpstr>Trebuchet MS</vt:lpstr>
      <vt:lpstr>1_Office Theme</vt:lpstr>
      <vt:lpstr>3_Office Theme</vt:lpstr>
      <vt:lpstr>PowerPoint Presentation</vt:lpstr>
      <vt:lpstr>PART ONE   Update on Statistics and Trends Lawyer Mental Health TLAP Support </vt:lpstr>
      <vt:lpstr>A LOT OF PRESSURE</vt:lpstr>
      <vt:lpstr>TLAP Case Loads</vt:lpstr>
      <vt:lpstr>TLAP Case Loads</vt:lpstr>
      <vt:lpstr>PowerPoint Presentation</vt:lpstr>
      <vt:lpstr>Lawyer Mental Health </vt:lpstr>
      <vt:lpstr>Compassion Fatigue</vt:lpstr>
      <vt:lpstr>Lawyer Dementia On The Rise</vt:lpstr>
      <vt:lpstr>Sept 2025 ABA CoLAP Presentations</vt:lpstr>
      <vt:lpstr>PART TWO </vt:lpstr>
      <vt:lpstr>New ABA Model Rule on Conditional Admission</vt:lpstr>
      <vt:lpstr>Uniform ABA Support </vt:lpstr>
      <vt:lpstr>Publicly Forging the New Rule </vt:lpstr>
      <vt:lpstr>Operation of Medical Model </vt:lpstr>
      <vt:lpstr>ASAM Settles Medical Debates</vt:lpstr>
      <vt:lpstr>PART THREE  DOJ RETRACTS  “BASELESS” ALLEGATIONS OF  ADA VIOLATIONS BY TBLE AND TLAP  The Pivotal Issue: “Conduct”    </vt:lpstr>
      <vt:lpstr>State Courts Regulate Practice</vt:lpstr>
      <vt:lpstr>State Courts Regulate Practice</vt:lpstr>
      <vt:lpstr>Is Conditional Admission a Right?</vt:lpstr>
      <vt:lpstr>Is TLAP Monitoring a Right?</vt:lpstr>
      <vt:lpstr>TN Court Leads the Way for ADA</vt:lpstr>
      <vt:lpstr>New ABA Rule: Cites Louisiana/DOJ </vt:lpstr>
      <vt:lpstr>TLAP Already in Sync </vt:lpstr>
      <vt:lpstr>Jurisprudence</vt:lpstr>
      <vt:lpstr>PowerPoint Presentation</vt:lpstr>
      <vt:lpstr>PowerPoint Presentation</vt:lpstr>
      <vt:lpstr>PowerPoint Presentation</vt:lpstr>
      <vt:lpstr> PART FOUR  PATH TO LAPS AND RECOVERY SUCCESS  A NEW ERA of COLLABORATION BETWEEN  PROFESSIONALS’ MONITORING PROGRAMS</vt:lpstr>
      <vt:lpstr>IS THERE A LEVEL OF CARE THAT APPROACHES A NO-RELAPSE “CURE” FOR SUBSTANCE USE DISORDERS?  Monitoring Programs for Licensed Professionals Can Come Close . . .</vt:lpstr>
      <vt:lpstr>LA JLAP Monitoring Results </vt:lpstr>
      <vt:lpstr>TN TLAP Monitoring Results </vt:lpstr>
      <vt:lpstr>PowerPoint Presentation</vt:lpstr>
      <vt:lpstr>2025: Ten Years Later  </vt:lpstr>
      <vt:lpstr>ASAM Ch. 23: Three Factors </vt:lpstr>
      <vt:lpstr>Examples of SSO Industries</vt:lpstr>
      <vt:lpstr>Safety-Sensitive Workers</vt:lpstr>
      <vt:lpstr>Airline Pilots On Any Given Day: NO SECOND CHANCES</vt:lpstr>
      <vt:lpstr>LAWYERS: Deadlines; Evidence NO SECOND CHANCES</vt:lpstr>
      <vt:lpstr>PowerPoint Presentation</vt:lpstr>
      <vt:lpstr>Federal: Transportation</vt:lpstr>
      <vt:lpstr>State Regulated </vt:lpstr>
      <vt:lpstr>TLAP Mission Statement</vt:lpstr>
      <vt:lpstr>TLAP’s is The Monitoring Authority</vt:lpstr>
      <vt:lpstr>“TLAP Compliance”</vt:lpstr>
      <vt:lpstr>VERY SIMPLE ASAM SSO PATH (DOES NOT MEAN IT’S EASY; ADDICTION HATES THIS PLAN)</vt:lpstr>
      <vt:lpstr>General Public  “Fail First Model” </vt:lpstr>
      <vt:lpstr>Safety-Sensitive Workers  “Success First Model”</vt:lpstr>
      <vt:lpstr>PowerPoint Presentation</vt:lpstr>
      <vt:lpstr>ASAM CH. 23 on MAT/MOUD</vt:lpstr>
      <vt:lpstr>MAT plus Mind Body Spirit</vt:lpstr>
      <vt:lpstr>PowerPoint Presentation</vt:lpstr>
      <vt:lpstr>PowerPoint Presentation</vt:lpstr>
      <vt:lpstr>PowerPoint Presentation</vt:lpstr>
      <vt:lpstr>PowerPoint Presentation</vt:lpstr>
      <vt:lpstr>More From Dr. Drew</vt:lpstr>
      <vt:lpstr>A RAGING STORM OF CONROVERSY: HOW SHOULD ADDICTION BE TREATED?</vt:lpstr>
      <vt:lpstr>A Unique Perspective</vt:lpstr>
      <vt:lpstr>Mixed Emotions/Reactions</vt:lpstr>
      <vt:lpstr>PowerPoint Presentation</vt:lpstr>
      <vt:lpstr>Hold Your Course; Storm Will Pass!</vt:lpstr>
      <vt:lpstr> And Now . . .    Back to “True North” in  Addiction Treatment   Best Clinical Practices  ASAM SSO Support</vt:lpstr>
      <vt:lpstr>Why Five Years of Monitoring       </vt:lpstr>
      <vt:lpstr>TEN YEARS OUT: Physicians</vt:lpstr>
      <vt:lpstr>PowerPoint Presentation</vt:lpstr>
      <vt:lpstr>A Level Playing Field       </vt:lpstr>
      <vt:lpstr>PowerPoint Presentation</vt:lpstr>
      <vt:lpstr>PowerPoint Presentation</vt:lpstr>
      <vt:lpstr>TLAP Is Stable</vt:lpstr>
      <vt:lpstr>PowerPoint Presentation</vt:lpstr>
      <vt:lpstr>PowerPoint Presentation</vt:lpstr>
      <vt:lpstr>TLAP WILL HELP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Resilient Lawyer: A Guide for Self-care</dc:title>
  <dc:creator>Jessica Duplantis</dc:creator>
  <cp:lastModifiedBy>Buddy Stockwell</cp:lastModifiedBy>
  <cp:revision>462</cp:revision>
  <cp:lastPrinted>2020-11-30T20:28:29Z</cp:lastPrinted>
  <dcterms:created xsi:type="dcterms:W3CDTF">2020-04-28T15:14:15Z</dcterms:created>
  <dcterms:modified xsi:type="dcterms:W3CDTF">2025-11-07T12:46:32Z</dcterms:modified>
</cp:coreProperties>
</file>